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0" r:id="rId2"/>
    <p:sldId id="279" r:id="rId3"/>
    <p:sldId id="280" r:id="rId4"/>
    <p:sldId id="284" r:id="rId5"/>
    <p:sldId id="278" r:id="rId6"/>
    <p:sldId id="282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66" r:id="rId15"/>
    <p:sldId id="277" r:id="rId16"/>
  </p:sldIdLst>
  <p:sldSz cx="9144000" cy="6858000" type="screen4x3"/>
  <p:notesSz cx="9312275" cy="14798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E8954C"/>
    <a:srgbClr val="F5D090"/>
    <a:srgbClr val="EFC47C"/>
    <a:srgbClr val="AC9978"/>
    <a:srgbClr val="7EC0DD"/>
    <a:srgbClr val="E6DFC6"/>
    <a:srgbClr val="EDC37B"/>
    <a:srgbClr val="4070C8"/>
    <a:srgbClr val="C5C3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24" autoAdjust="0"/>
    <p:restoredTop sz="94660"/>
  </p:normalViewPr>
  <p:slideViewPr>
    <p:cSldViewPr snapToGrid="0">
      <p:cViewPr varScale="1">
        <p:scale>
          <a:sx n="67" d="100"/>
          <a:sy n="67" d="100"/>
        </p:scale>
        <p:origin x="1448" y="1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21B03F-9E34-4DFD-AC88-5AC774FA76CC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DD6E209-49C8-4D0E-B1E3-09964FB1F657}">
      <dgm:prSet phldrT="[Text]"/>
      <dgm:spPr/>
      <dgm:t>
        <a:bodyPr/>
        <a:lstStyle/>
        <a:p>
          <a:r>
            <a:rPr lang="en-US" dirty="0">
              <a:latin typeface="+mj-lt"/>
            </a:rPr>
            <a:t>Application Submittal &amp; Staff Review</a:t>
          </a:r>
        </a:p>
      </dgm:t>
    </dgm:pt>
    <dgm:pt modelId="{40521671-170F-492B-8874-BBB281DE58E5}" type="parTrans" cxnId="{7AD9F5D4-0759-4836-9842-50D7BB969505}">
      <dgm:prSet/>
      <dgm:spPr/>
      <dgm:t>
        <a:bodyPr/>
        <a:lstStyle/>
        <a:p>
          <a:endParaRPr lang="en-US"/>
        </a:p>
      </dgm:t>
    </dgm:pt>
    <dgm:pt modelId="{690888CD-A779-40BE-A8D6-BAA14C9B1070}" type="sibTrans" cxnId="{7AD9F5D4-0759-4836-9842-50D7BB969505}">
      <dgm:prSet/>
      <dgm:spPr/>
      <dgm:t>
        <a:bodyPr/>
        <a:lstStyle/>
        <a:p>
          <a:endParaRPr lang="en-US"/>
        </a:p>
      </dgm:t>
    </dgm:pt>
    <dgm:pt modelId="{D663C67A-BF7C-4ED7-BA7E-A95A9625B74D}">
      <dgm:prSet phldrT="[Text]"/>
      <dgm:spPr/>
      <dgm:t>
        <a:bodyPr/>
        <a:lstStyle/>
        <a:p>
          <a:pPr>
            <a:buClr>
              <a:schemeClr val="accent2"/>
            </a:buClr>
          </a:pPr>
          <a:r>
            <a:rPr lang="en-US" dirty="0">
              <a:latin typeface="+mj-lt"/>
            </a:rPr>
            <a:t>Late May 2021</a:t>
          </a:r>
        </a:p>
      </dgm:t>
    </dgm:pt>
    <dgm:pt modelId="{7633D9F0-1F52-4341-8FC9-898872AFAB01}" type="parTrans" cxnId="{2F6C76B1-B7D7-4247-A651-FC9E79D7D529}">
      <dgm:prSet/>
      <dgm:spPr/>
      <dgm:t>
        <a:bodyPr/>
        <a:lstStyle/>
        <a:p>
          <a:endParaRPr lang="en-US"/>
        </a:p>
      </dgm:t>
    </dgm:pt>
    <dgm:pt modelId="{D3A5EA31-9CA0-436B-AE25-02934792F4BE}" type="sibTrans" cxnId="{2F6C76B1-B7D7-4247-A651-FC9E79D7D529}">
      <dgm:prSet/>
      <dgm:spPr/>
      <dgm:t>
        <a:bodyPr/>
        <a:lstStyle/>
        <a:p>
          <a:endParaRPr lang="en-US"/>
        </a:p>
      </dgm:t>
    </dgm:pt>
    <dgm:pt modelId="{EDCDD359-0697-4CB8-BEA0-C9B3609A94A6}">
      <dgm:prSet phldrT="[Text]"/>
      <dgm:spPr/>
      <dgm:t>
        <a:bodyPr/>
        <a:lstStyle/>
        <a:p>
          <a:r>
            <a:rPr lang="en-US" dirty="0">
              <a:latin typeface="+mj-lt"/>
            </a:rPr>
            <a:t>Planning &amp; Zoning Commission</a:t>
          </a:r>
        </a:p>
      </dgm:t>
    </dgm:pt>
    <dgm:pt modelId="{E57A02CA-A4CA-4152-86D6-457430146AD9}" type="parTrans" cxnId="{0DF4144B-5B4A-484F-B6E3-5A28BA97270A}">
      <dgm:prSet/>
      <dgm:spPr/>
      <dgm:t>
        <a:bodyPr/>
        <a:lstStyle/>
        <a:p>
          <a:endParaRPr lang="en-US"/>
        </a:p>
      </dgm:t>
    </dgm:pt>
    <dgm:pt modelId="{7A02F7A9-7A9E-42B5-AEFA-955CB7EFFC3C}" type="sibTrans" cxnId="{0DF4144B-5B4A-484F-B6E3-5A28BA97270A}">
      <dgm:prSet/>
      <dgm:spPr/>
      <dgm:t>
        <a:bodyPr/>
        <a:lstStyle/>
        <a:p>
          <a:endParaRPr lang="en-US"/>
        </a:p>
      </dgm:t>
    </dgm:pt>
    <dgm:pt modelId="{1B74F650-C1A7-4866-9201-20607494627C}">
      <dgm:prSet phldrT="[Text]"/>
      <dgm:spPr/>
      <dgm:t>
        <a:bodyPr/>
        <a:lstStyle/>
        <a:p>
          <a:r>
            <a:rPr lang="en-US" dirty="0">
              <a:latin typeface="+mj-lt"/>
            </a:rPr>
            <a:t>Mayor &amp; Council</a:t>
          </a:r>
        </a:p>
      </dgm:t>
    </dgm:pt>
    <dgm:pt modelId="{77B7960B-8B60-418D-B551-047EC9E2AB06}" type="parTrans" cxnId="{0785C09A-A0D8-4D30-A210-40FF067CBEFF}">
      <dgm:prSet/>
      <dgm:spPr/>
      <dgm:t>
        <a:bodyPr/>
        <a:lstStyle/>
        <a:p>
          <a:endParaRPr lang="en-US"/>
        </a:p>
      </dgm:t>
    </dgm:pt>
    <dgm:pt modelId="{033B4120-EF19-48B1-B3BC-C6040BB74E5B}" type="sibTrans" cxnId="{0785C09A-A0D8-4D30-A210-40FF067CBEFF}">
      <dgm:prSet/>
      <dgm:spPr/>
      <dgm:t>
        <a:bodyPr/>
        <a:lstStyle/>
        <a:p>
          <a:endParaRPr lang="en-US"/>
        </a:p>
      </dgm:t>
    </dgm:pt>
    <dgm:pt modelId="{0C511631-8FE5-41DD-907D-9AB5AB85DFE1}">
      <dgm:prSet phldrT="[Text]"/>
      <dgm:spPr/>
      <dgm:t>
        <a:bodyPr/>
        <a:lstStyle/>
        <a:p>
          <a:r>
            <a:rPr lang="en-US" dirty="0">
              <a:latin typeface="+mj-lt"/>
            </a:rPr>
            <a:t>Neighborhood Meeting</a:t>
          </a:r>
        </a:p>
      </dgm:t>
    </dgm:pt>
    <dgm:pt modelId="{2141AF99-4AB6-4269-8CBC-0495A0249951}" type="parTrans" cxnId="{F5E9A8F6-7B22-460D-A327-FEECA11DE025}">
      <dgm:prSet/>
      <dgm:spPr/>
      <dgm:t>
        <a:bodyPr/>
        <a:lstStyle/>
        <a:p>
          <a:endParaRPr lang="en-US"/>
        </a:p>
      </dgm:t>
    </dgm:pt>
    <dgm:pt modelId="{922CABA5-3251-4AB1-97A5-02F33BD6FCC9}" type="sibTrans" cxnId="{F5E9A8F6-7B22-460D-A327-FEECA11DE025}">
      <dgm:prSet/>
      <dgm:spPr/>
      <dgm:t>
        <a:bodyPr/>
        <a:lstStyle/>
        <a:p>
          <a:endParaRPr lang="en-US"/>
        </a:p>
      </dgm:t>
    </dgm:pt>
    <dgm:pt modelId="{712768AC-67D8-48E4-B6C4-DF195E04D50A}">
      <dgm:prSet phldrT="[Text]"/>
      <dgm:spPr/>
      <dgm:t>
        <a:bodyPr/>
        <a:lstStyle/>
        <a:p>
          <a:r>
            <a:rPr lang="en-US" dirty="0">
              <a:latin typeface="+mj-lt"/>
            </a:rPr>
            <a:t>Begin Final Design Review Process</a:t>
          </a:r>
        </a:p>
      </dgm:t>
    </dgm:pt>
    <dgm:pt modelId="{156EDCD9-EC79-4A65-9DA7-1A018F7C17FF}" type="parTrans" cxnId="{DD5CCDC5-B8B1-47CB-B934-623AEE9730D1}">
      <dgm:prSet/>
      <dgm:spPr/>
      <dgm:t>
        <a:bodyPr/>
        <a:lstStyle/>
        <a:p>
          <a:endParaRPr lang="en-US"/>
        </a:p>
      </dgm:t>
    </dgm:pt>
    <dgm:pt modelId="{02705BBD-F963-426D-BA05-DD7684320405}" type="sibTrans" cxnId="{DD5CCDC5-B8B1-47CB-B934-623AEE9730D1}">
      <dgm:prSet/>
      <dgm:spPr/>
      <dgm:t>
        <a:bodyPr/>
        <a:lstStyle/>
        <a:p>
          <a:endParaRPr lang="en-US"/>
        </a:p>
      </dgm:t>
    </dgm:pt>
    <dgm:pt modelId="{DDA0916A-84A8-4CBE-A0B2-47C70369166B}">
      <dgm:prSet phldrT="[Text]"/>
      <dgm:spPr/>
      <dgm:t>
        <a:bodyPr/>
        <a:lstStyle/>
        <a:p>
          <a:pPr>
            <a:buClr>
              <a:schemeClr val="accent2"/>
            </a:buClr>
          </a:pPr>
          <a:r>
            <a:rPr lang="en-US" dirty="0">
              <a:latin typeface="+mj-lt"/>
            </a:rPr>
            <a:t>May 20, 2021</a:t>
          </a:r>
        </a:p>
      </dgm:t>
    </dgm:pt>
    <dgm:pt modelId="{7CB35B4A-42E1-4332-8833-3E576FB254E7}" type="parTrans" cxnId="{5EE4B94B-9770-4143-92C4-66567C0FD3B9}">
      <dgm:prSet/>
      <dgm:spPr/>
      <dgm:t>
        <a:bodyPr/>
        <a:lstStyle/>
        <a:p>
          <a:endParaRPr lang="en-US"/>
        </a:p>
      </dgm:t>
    </dgm:pt>
    <dgm:pt modelId="{5932BC74-48E0-4D29-A7C8-828AABB9D7E1}" type="sibTrans" cxnId="{5EE4B94B-9770-4143-92C4-66567C0FD3B9}">
      <dgm:prSet/>
      <dgm:spPr/>
      <dgm:t>
        <a:bodyPr/>
        <a:lstStyle/>
        <a:p>
          <a:endParaRPr lang="en-US"/>
        </a:p>
      </dgm:t>
    </dgm:pt>
    <dgm:pt modelId="{5B45B385-7940-4E50-BDE5-BC0B090BE1E6}" type="pres">
      <dgm:prSet presAssocID="{9E21B03F-9E34-4DFD-AC88-5AC774FA76CC}" presName="linear" presStyleCnt="0">
        <dgm:presLayoutVars>
          <dgm:dir/>
          <dgm:animLvl val="lvl"/>
          <dgm:resizeHandles val="exact"/>
        </dgm:presLayoutVars>
      </dgm:prSet>
      <dgm:spPr/>
    </dgm:pt>
    <dgm:pt modelId="{1C4D551C-3ECE-43EE-B168-787A51023BCB}" type="pres">
      <dgm:prSet presAssocID="{0C511631-8FE5-41DD-907D-9AB5AB85DFE1}" presName="parentLin" presStyleCnt="0"/>
      <dgm:spPr/>
    </dgm:pt>
    <dgm:pt modelId="{F90A4220-0823-44D8-9EF8-53D1CDE40C01}" type="pres">
      <dgm:prSet presAssocID="{0C511631-8FE5-41DD-907D-9AB5AB85DFE1}" presName="parentLeftMargin" presStyleLbl="node1" presStyleIdx="0" presStyleCnt="5"/>
      <dgm:spPr/>
    </dgm:pt>
    <dgm:pt modelId="{9230F47D-6A2F-4616-BF96-70BAB28D536C}" type="pres">
      <dgm:prSet presAssocID="{0C511631-8FE5-41DD-907D-9AB5AB85DFE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72183C8-70F4-4903-A9E6-A805A2AF4D64}" type="pres">
      <dgm:prSet presAssocID="{0C511631-8FE5-41DD-907D-9AB5AB85DFE1}" presName="negativeSpace" presStyleCnt="0"/>
      <dgm:spPr/>
    </dgm:pt>
    <dgm:pt modelId="{F0051350-7EB3-4A2A-89DF-ABC5F3F73922}" type="pres">
      <dgm:prSet presAssocID="{0C511631-8FE5-41DD-907D-9AB5AB85DFE1}" presName="childText" presStyleLbl="conFgAcc1" presStyleIdx="0" presStyleCnt="5">
        <dgm:presLayoutVars>
          <dgm:bulletEnabled val="1"/>
        </dgm:presLayoutVars>
      </dgm:prSet>
      <dgm:spPr/>
    </dgm:pt>
    <dgm:pt modelId="{75D304D8-710E-4002-9095-2115B5140D6A}" type="pres">
      <dgm:prSet presAssocID="{922CABA5-3251-4AB1-97A5-02F33BD6FCC9}" presName="spaceBetweenRectangles" presStyleCnt="0"/>
      <dgm:spPr/>
    </dgm:pt>
    <dgm:pt modelId="{4DCCFBF8-4809-4FB6-8B89-833A3418DE55}" type="pres">
      <dgm:prSet presAssocID="{1DD6E209-49C8-4D0E-B1E3-09964FB1F657}" presName="parentLin" presStyleCnt="0"/>
      <dgm:spPr/>
    </dgm:pt>
    <dgm:pt modelId="{BAB8D617-5168-46A0-B728-CD229AD413A7}" type="pres">
      <dgm:prSet presAssocID="{1DD6E209-49C8-4D0E-B1E3-09964FB1F657}" presName="parentLeftMargin" presStyleLbl="node1" presStyleIdx="0" presStyleCnt="5"/>
      <dgm:spPr/>
    </dgm:pt>
    <dgm:pt modelId="{A78BF03E-0215-4AE6-B7D2-5352C9EBBA94}" type="pres">
      <dgm:prSet presAssocID="{1DD6E209-49C8-4D0E-B1E3-09964FB1F65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880F96B-3B79-402F-A267-273BA92C17AD}" type="pres">
      <dgm:prSet presAssocID="{1DD6E209-49C8-4D0E-B1E3-09964FB1F657}" presName="negativeSpace" presStyleCnt="0"/>
      <dgm:spPr/>
    </dgm:pt>
    <dgm:pt modelId="{CA5B327A-4461-4443-806F-DFCAF074A6BA}" type="pres">
      <dgm:prSet presAssocID="{1DD6E209-49C8-4D0E-B1E3-09964FB1F657}" presName="childText" presStyleLbl="conFgAcc1" presStyleIdx="1" presStyleCnt="5">
        <dgm:presLayoutVars>
          <dgm:bulletEnabled val="1"/>
        </dgm:presLayoutVars>
      </dgm:prSet>
      <dgm:spPr/>
    </dgm:pt>
    <dgm:pt modelId="{BEFBAF2B-6057-415A-B2ED-F467F462D66C}" type="pres">
      <dgm:prSet presAssocID="{690888CD-A779-40BE-A8D6-BAA14C9B1070}" presName="spaceBetweenRectangles" presStyleCnt="0"/>
      <dgm:spPr/>
    </dgm:pt>
    <dgm:pt modelId="{34B7BD09-85A3-4421-940C-B94C040CBABF}" type="pres">
      <dgm:prSet presAssocID="{EDCDD359-0697-4CB8-BEA0-C9B3609A94A6}" presName="parentLin" presStyleCnt="0"/>
      <dgm:spPr/>
    </dgm:pt>
    <dgm:pt modelId="{285D66E8-A2ED-4887-9118-EAEEA96AAFA6}" type="pres">
      <dgm:prSet presAssocID="{EDCDD359-0697-4CB8-BEA0-C9B3609A94A6}" presName="parentLeftMargin" presStyleLbl="node1" presStyleIdx="1" presStyleCnt="5"/>
      <dgm:spPr/>
    </dgm:pt>
    <dgm:pt modelId="{816D054A-2C8A-4121-A3F7-76FF7F4620FF}" type="pres">
      <dgm:prSet presAssocID="{EDCDD359-0697-4CB8-BEA0-C9B3609A94A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D947CEB-D5B5-4B71-8ADA-6D0FE1B44199}" type="pres">
      <dgm:prSet presAssocID="{EDCDD359-0697-4CB8-BEA0-C9B3609A94A6}" presName="negativeSpace" presStyleCnt="0"/>
      <dgm:spPr/>
    </dgm:pt>
    <dgm:pt modelId="{6E29A7C4-CEBA-4A71-8349-DF78F2D9A7FB}" type="pres">
      <dgm:prSet presAssocID="{EDCDD359-0697-4CB8-BEA0-C9B3609A94A6}" presName="childText" presStyleLbl="conFgAcc1" presStyleIdx="2" presStyleCnt="5">
        <dgm:presLayoutVars>
          <dgm:bulletEnabled val="1"/>
        </dgm:presLayoutVars>
      </dgm:prSet>
      <dgm:spPr/>
    </dgm:pt>
    <dgm:pt modelId="{AEC6BC03-2A59-4307-A877-EBE4DF6667E7}" type="pres">
      <dgm:prSet presAssocID="{7A02F7A9-7A9E-42B5-AEFA-955CB7EFFC3C}" presName="spaceBetweenRectangles" presStyleCnt="0"/>
      <dgm:spPr/>
    </dgm:pt>
    <dgm:pt modelId="{4629D146-CC07-4596-8EDB-9448DE35E3F6}" type="pres">
      <dgm:prSet presAssocID="{1B74F650-C1A7-4866-9201-20607494627C}" presName="parentLin" presStyleCnt="0"/>
      <dgm:spPr/>
    </dgm:pt>
    <dgm:pt modelId="{E3542BFA-F25E-4EE6-99C3-124807DF7843}" type="pres">
      <dgm:prSet presAssocID="{1B74F650-C1A7-4866-9201-20607494627C}" presName="parentLeftMargin" presStyleLbl="node1" presStyleIdx="2" presStyleCnt="5"/>
      <dgm:spPr/>
    </dgm:pt>
    <dgm:pt modelId="{62428530-2519-4064-AC3B-50AD306684FD}" type="pres">
      <dgm:prSet presAssocID="{1B74F650-C1A7-4866-9201-20607494627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9091586-774A-405C-AC8E-F378304B76D4}" type="pres">
      <dgm:prSet presAssocID="{1B74F650-C1A7-4866-9201-20607494627C}" presName="negativeSpace" presStyleCnt="0"/>
      <dgm:spPr/>
    </dgm:pt>
    <dgm:pt modelId="{9E745DCB-9C5A-447C-BB2C-5475814EC0F3}" type="pres">
      <dgm:prSet presAssocID="{1B74F650-C1A7-4866-9201-20607494627C}" presName="childText" presStyleLbl="conFgAcc1" presStyleIdx="3" presStyleCnt="5">
        <dgm:presLayoutVars>
          <dgm:bulletEnabled val="1"/>
        </dgm:presLayoutVars>
      </dgm:prSet>
      <dgm:spPr/>
    </dgm:pt>
    <dgm:pt modelId="{2B37F869-3615-4220-8B2E-6B9A7079AC02}" type="pres">
      <dgm:prSet presAssocID="{033B4120-EF19-48B1-B3BC-C6040BB74E5B}" presName="spaceBetweenRectangles" presStyleCnt="0"/>
      <dgm:spPr/>
    </dgm:pt>
    <dgm:pt modelId="{B80D91CE-6C9A-42E7-A4EB-ACE069FF8F74}" type="pres">
      <dgm:prSet presAssocID="{712768AC-67D8-48E4-B6C4-DF195E04D50A}" presName="parentLin" presStyleCnt="0"/>
      <dgm:spPr/>
    </dgm:pt>
    <dgm:pt modelId="{A9619CCF-9AF6-40C0-B255-21508870F4D4}" type="pres">
      <dgm:prSet presAssocID="{712768AC-67D8-48E4-B6C4-DF195E04D50A}" presName="parentLeftMargin" presStyleLbl="node1" presStyleIdx="3" presStyleCnt="5"/>
      <dgm:spPr/>
    </dgm:pt>
    <dgm:pt modelId="{338C5F09-233D-428A-980C-63A29C39E0B3}" type="pres">
      <dgm:prSet presAssocID="{712768AC-67D8-48E4-B6C4-DF195E04D50A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4534B066-D587-4D96-9109-F1D1517ED69D}" type="pres">
      <dgm:prSet presAssocID="{712768AC-67D8-48E4-B6C4-DF195E04D50A}" presName="negativeSpace" presStyleCnt="0"/>
      <dgm:spPr/>
    </dgm:pt>
    <dgm:pt modelId="{2D716A63-6AF6-4A23-9620-BAD138702CF2}" type="pres">
      <dgm:prSet presAssocID="{712768AC-67D8-48E4-B6C4-DF195E04D50A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1E5A4E0F-3EEB-4099-AEEB-617DB7C8D70B}" type="presOf" srcId="{9E21B03F-9E34-4DFD-AC88-5AC774FA76CC}" destId="{5B45B385-7940-4E50-BDE5-BC0B090BE1E6}" srcOrd="0" destOrd="0" presId="urn:microsoft.com/office/officeart/2005/8/layout/list1"/>
    <dgm:cxn modelId="{49FFB81C-7D8D-4308-8C00-F554F2BEED4F}" type="presOf" srcId="{712768AC-67D8-48E4-B6C4-DF195E04D50A}" destId="{338C5F09-233D-428A-980C-63A29C39E0B3}" srcOrd="1" destOrd="0" presId="urn:microsoft.com/office/officeart/2005/8/layout/list1"/>
    <dgm:cxn modelId="{38D5B33E-0138-47A8-857D-95C2392EEC10}" type="presOf" srcId="{EDCDD359-0697-4CB8-BEA0-C9B3609A94A6}" destId="{816D054A-2C8A-4121-A3F7-76FF7F4620FF}" srcOrd="1" destOrd="0" presId="urn:microsoft.com/office/officeart/2005/8/layout/list1"/>
    <dgm:cxn modelId="{0DF4144B-5B4A-484F-B6E3-5A28BA97270A}" srcId="{9E21B03F-9E34-4DFD-AC88-5AC774FA76CC}" destId="{EDCDD359-0697-4CB8-BEA0-C9B3609A94A6}" srcOrd="2" destOrd="0" parTransId="{E57A02CA-A4CA-4152-86D6-457430146AD9}" sibTransId="{7A02F7A9-7A9E-42B5-AEFA-955CB7EFFC3C}"/>
    <dgm:cxn modelId="{5EE4B94B-9770-4143-92C4-66567C0FD3B9}" srcId="{0C511631-8FE5-41DD-907D-9AB5AB85DFE1}" destId="{DDA0916A-84A8-4CBE-A0B2-47C70369166B}" srcOrd="0" destOrd="0" parTransId="{7CB35B4A-42E1-4332-8833-3E576FB254E7}" sibTransId="{5932BC74-48E0-4D29-A7C8-828AABB9D7E1}"/>
    <dgm:cxn modelId="{F4F95C86-838F-42C4-A78C-F19A4103F015}" type="presOf" srcId="{0C511631-8FE5-41DD-907D-9AB5AB85DFE1}" destId="{F90A4220-0823-44D8-9EF8-53D1CDE40C01}" srcOrd="0" destOrd="0" presId="urn:microsoft.com/office/officeart/2005/8/layout/list1"/>
    <dgm:cxn modelId="{245E3387-272A-478F-B399-DF99D23A977E}" type="presOf" srcId="{1DD6E209-49C8-4D0E-B1E3-09964FB1F657}" destId="{BAB8D617-5168-46A0-B728-CD229AD413A7}" srcOrd="0" destOrd="0" presId="urn:microsoft.com/office/officeart/2005/8/layout/list1"/>
    <dgm:cxn modelId="{961FAE8E-5713-4C8B-97D4-42BB734C2B5D}" type="presOf" srcId="{1B74F650-C1A7-4866-9201-20607494627C}" destId="{E3542BFA-F25E-4EE6-99C3-124807DF7843}" srcOrd="0" destOrd="0" presId="urn:microsoft.com/office/officeart/2005/8/layout/list1"/>
    <dgm:cxn modelId="{A17FD896-8C32-4F47-80F1-FB737887A11D}" type="presOf" srcId="{EDCDD359-0697-4CB8-BEA0-C9B3609A94A6}" destId="{285D66E8-A2ED-4887-9118-EAEEA96AAFA6}" srcOrd="0" destOrd="0" presId="urn:microsoft.com/office/officeart/2005/8/layout/list1"/>
    <dgm:cxn modelId="{0785C09A-A0D8-4D30-A210-40FF067CBEFF}" srcId="{9E21B03F-9E34-4DFD-AC88-5AC774FA76CC}" destId="{1B74F650-C1A7-4866-9201-20607494627C}" srcOrd="3" destOrd="0" parTransId="{77B7960B-8B60-418D-B551-047EC9E2AB06}" sibTransId="{033B4120-EF19-48B1-B3BC-C6040BB74E5B}"/>
    <dgm:cxn modelId="{D736CF9C-7017-4E1D-9066-71740B305BBA}" type="presOf" srcId="{DDA0916A-84A8-4CBE-A0B2-47C70369166B}" destId="{F0051350-7EB3-4A2A-89DF-ABC5F3F73922}" srcOrd="0" destOrd="0" presId="urn:microsoft.com/office/officeart/2005/8/layout/list1"/>
    <dgm:cxn modelId="{DD2025A1-3406-416A-A136-5F73C3EDBBF1}" type="presOf" srcId="{1B74F650-C1A7-4866-9201-20607494627C}" destId="{62428530-2519-4064-AC3B-50AD306684FD}" srcOrd="1" destOrd="0" presId="urn:microsoft.com/office/officeart/2005/8/layout/list1"/>
    <dgm:cxn modelId="{2F6C76B1-B7D7-4247-A651-FC9E79D7D529}" srcId="{1DD6E209-49C8-4D0E-B1E3-09964FB1F657}" destId="{D663C67A-BF7C-4ED7-BA7E-A95A9625B74D}" srcOrd="0" destOrd="0" parTransId="{7633D9F0-1F52-4341-8FC9-898872AFAB01}" sibTransId="{D3A5EA31-9CA0-436B-AE25-02934792F4BE}"/>
    <dgm:cxn modelId="{DD5CCDC5-B8B1-47CB-B934-623AEE9730D1}" srcId="{9E21B03F-9E34-4DFD-AC88-5AC774FA76CC}" destId="{712768AC-67D8-48E4-B6C4-DF195E04D50A}" srcOrd="4" destOrd="0" parTransId="{156EDCD9-EC79-4A65-9DA7-1A018F7C17FF}" sibTransId="{02705BBD-F963-426D-BA05-DD7684320405}"/>
    <dgm:cxn modelId="{C6FE62C6-A5EB-4605-8AB6-3850C9130990}" type="presOf" srcId="{D663C67A-BF7C-4ED7-BA7E-A95A9625B74D}" destId="{CA5B327A-4461-4443-806F-DFCAF074A6BA}" srcOrd="0" destOrd="0" presId="urn:microsoft.com/office/officeart/2005/8/layout/list1"/>
    <dgm:cxn modelId="{CEC7B6CC-EA92-420F-BF20-C9F2C89F25C9}" type="presOf" srcId="{1DD6E209-49C8-4D0E-B1E3-09964FB1F657}" destId="{A78BF03E-0215-4AE6-B7D2-5352C9EBBA94}" srcOrd="1" destOrd="0" presId="urn:microsoft.com/office/officeart/2005/8/layout/list1"/>
    <dgm:cxn modelId="{EC6ED0CC-7408-43DA-98A3-B3BEB436841F}" type="presOf" srcId="{712768AC-67D8-48E4-B6C4-DF195E04D50A}" destId="{A9619CCF-9AF6-40C0-B255-21508870F4D4}" srcOrd="0" destOrd="0" presId="urn:microsoft.com/office/officeart/2005/8/layout/list1"/>
    <dgm:cxn modelId="{6DDD8ECD-EF1C-4C69-AA84-B6237DCB085D}" type="presOf" srcId="{0C511631-8FE5-41DD-907D-9AB5AB85DFE1}" destId="{9230F47D-6A2F-4616-BF96-70BAB28D536C}" srcOrd="1" destOrd="0" presId="urn:microsoft.com/office/officeart/2005/8/layout/list1"/>
    <dgm:cxn modelId="{7AD9F5D4-0759-4836-9842-50D7BB969505}" srcId="{9E21B03F-9E34-4DFD-AC88-5AC774FA76CC}" destId="{1DD6E209-49C8-4D0E-B1E3-09964FB1F657}" srcOrd="1" destOrd="0" parTransId="{40521671-170F-492B-8874-BBB281DE58E5}" sibTransId="{690888CD-A779-40BE-A8D6-BAA14C9B1070}"/>
    <dgm:cxn modelId="{F5E9A8F6-7B22-460D-A327-FEECA11DE025}" srcId="{9E21B03F-9E34-4DFD-AC88-5AC774FA76CC}" destId="{0C511631-8FE5-41DD-907D-9AB5AB85DFE1}" srcOrd="0" destOrd="0" parTransId="{2141AF99-4AB6-4269-8CBC-0495A0249951}" sibTransId="{922CABA5-3251-4AB1-97A5-02F33BD6FCC9}"/>
    <dgm:cxn modelId="{BE6A96BF-64E8-4F07-B93F-2428E64FCDB1}" type="presParOf" srcId="{5B45B385-7940-4E50-BDE5-BC0B090BE1E6}" destId="{1C4D551C-3ECE-43EE-B168-787A51023BCB}" srcOrd="0" destOrd="0" presId="urn:microsoft.com/office/officeart/2005/8/layout/list1"/>
    <dgm:cxn modelId="{F8CC3F6E-C17D-4105-AEFD-BC9E64DD3CA0}" type="presParOf" srcId="{1C4D551C-3ECE-43EE-B168-787A51023BCB}" destId="{F90A4220-0823-44D8-9EF8-53D1CDE40C01}" srcOrd="0" destOrd="0" presId="urn:microsoft.com/office/officeart/2005/8/layout/list1"/>
    <dgm:cxn modelId="{55DECD67-6180-4470-B212-C7B68DC0E955}" type="presParOf" srcId="{1C4D551C-3ECE-43EE-B168-787A51023BCB}" destId="{9230F47D-6A2F-4616-BF96-70BAB28D536C}" srcOrd="1" destOrd="0" presId="urn:microsoft.com/office/officeart/2005/8/layout/list1"/>
    <dgm:cxn modelId="{EFC85BD8-71EE-4A61-A0B8-61EF71593573}" type="presParOf" srcId="{5B45B385-7940-4E50-BDE5-BC0B090BE1E6}" destId="{072183C8-70F4-4903-A9E6-A805A2AF4D64}" srcOrd="1" destOrd="0" presId="urn:microsoft.com/office/officeart/2005/8/layout/list1"/>
    <dgm:cxn modelId="{F1536A49-17FB-4958-8434-308CCD1A2798}" type="presParOf" srcId="{5B45B385-7940-4E50-BDE5-BC0B090BE1E6}" destId="{F0051350-7EB3-4A2A-89DF-ABC5F3F73922}" srcOrd="2" destOrd="0" presId="urn:microsoft.com/office/officeart/2005/8/layout/list1"/>
    <dgm:cxn modelId="{4EE0793D-F828-4EB1-9200-3643DC1DEDE9}" type="presParOf" srcId="{5B45B385-7940-4E50-BDE5-BC0B090BE1E6}" destId="{75D304D8-710E-4002-9095-2115B5140D6A}" srcOrd="3" destOrd="0" presId="urn:microsoft.com/office/officeart/2005/8/layout/list1"/>
    <dgm:cxn modelId="{89002C32-91C8-4473-B3F5-A454DF739A54}" type="presParOf" srcId="{5B45B385-7940-4E50-BDE5-BC0B090BE1E6}" destId="{4DCCFBF8-4809-4FB6-8B89-833A3418DE55}" srcOrd="4" destOrd="0" presId="urn:microsoft.com/office/officeart/2005/8/layout/list1"/>
    <dgm:cxn modelId="{13586D9B-245B-45E2-8FB8-71AD14DCEF65}" type="presParOf" srcId="{4DCCFBF8-4809-4FB6-8B89-833A3418DE55}" destId="{BAB8D617-5168-46A0-B728-CD229AD413A7}" srcOrd="0" destOrd="0" presId="urn:microsoft.com/office/officeart/2005/8/layout/list1"/>
    <dgm:cxn modelId="{F0559273-54EF-47DC-B600-CE24BBB9BEBC}" type="presParOf" srcId="{4DCCFBF8-4809-4FB6-8B89-833A3418DE55}" destId="{A78BF03E-0215-4AE6-B7D2-5352C9EBBA94}" srcOrd="1" destOrd="0" presId="urn:microsoft.com/office/officeart/2005/8/layout/list1"/>
    <dgm:cxn modelId="{12064BB4-91D9-4192-B1AC-6FD5F222ABB6}" type="presParOf" srcId="{5B45B385-7940-4E50-BDE5-BC0B090BE1E6}" destId="{A880F96B-3B79-402F-A267-273BA92C17AD}" srcOrd="5" destOrd="0" presId="urn:microsoft.com/office/officeart/2005/8/layout/list1"/>
    <dgm:cxn modelId="{CE867C57-341E-4B39-9A34-22F0884FA744}" type="presParOf" srcId="{5B45B385-7940-4E50-BDE5-BC0B090BE1E6}" destId="{CA5B327A-4461-4443-806F-DFCAF074A6BA}" srcOrd="6" destOrd="0" presId="urn:microsoft.com/office/officeart/2005/8/layout/list1"/>
    <dgm:cxn modelId="{B3E0F341-DBA0-4B09-852E-3A1825113E6D}" type="presParOf" srcId="{5B45B385-7940-4E50-BDE5-BC0B090BE1E6}" destId="{BEFBAF2B-6057-415A-B2ED-F467F462D66C}" srcOrd="7" destOrd="0" presId="urn:microsoft.com/office/officeart/2005/8/layout/list1"/>
    <dgm:cxn modelId="{BEA74F65-FD64-47C9-8A1D-4A475BE500A5}" type="presParOf" srcId="{5B45B385-7940-4E50-BDE5-BC0B090BE1E6}" destId="{34B7BD09-85A3-4421-940C-B94C040CBABF}" srcOrd="8" destOrd="0" presId="urn:microsoft.com/office/officeart/2005/8/layout/list1"/>
    <dgm:cxn modelId="{EDAE1F96-607E-4242-B759-7EE9950C15A8}" type="presParOf" srcId="{34B7BD09-85A3-4421-940C-B94C040CBABF}" destId="{285D66E8-A2ED-4887-9118-EAEEA96AAFA6}" srcOrd="0" destOrd="0" presId="urn:microsoft.com/office/officeart/2005/8/layout/list1"/>
    <dgm:cxn modelId="{8A44B00E-B49F-4166-AA0B-E36C5D3954E5}" type="presParOf" srcId="{34B7BD09-85A3-4421-940C-B94C040CBABF}" destId="{816D054A-2C8A-4121-A3F7-76FF7F4620FF}" srcOrd="1" destOrd="0" presId="urn:microsoft.com/office/officeart/2005/8/layout/list1"/>
    <dgm:cxn modelId="{B58D5DC1-3F29-45B0-8058-2D031DA88B82}" type="presParOf" srcId="{5B45B385-7940-4E50-BDE5-BC0B090BE1E6}" destId="{CD947CEB-D5B5-4B71-8ADA-6D0FE1B44199}" srcOrd="9" destOrd="0" presId="urn:microsoft.com/office/officeart/2005/8/layout/list1"/>
    <dgm:cxn modelId="{8BAA6547-11AE-45DF-AEDA-CE83CD13FD90}" type="presParOf" srcId="{5B45B385-7940-4E50-BDE5-BC0B090BE1E6}" destId="{6E29A7C4-CEBA-4A71-8349-DF78F2D9A7FB}" srcOrd="10" destOrd="0" presId="urn:microsoft.com/office/officeart/2005/8/layout/list1"/>
    <dgm:cxn modelId="{E0133A2B-AD80-4A71-9418-56F9E9AE53F0}" type="presParOf" srcId="{5B45B385-7940-4E50-BDE5-BC0B090BE1E6}" destId="{AEC6BC03-2A59-4307-A877-EBE4DF6667E7}" srcOrd="11" destOrd="0" presId="urn:microsoft.com/office/officeart/2005/8/layout/list1"/>
    <dgm:cxn modelId="{B5B1E9D5-36CD-4A2A-A825-659F644B6C3C}" type="presParOf" srcId="{5B45B385-7940-4E50-BDE5-BC0B090BE1E6}" destId="{4629D146-CC07-4596-8EDB-9448DE35E3F6}" srcOrd="12" destOrd="0" presId="urn:microsoft.com/office/officeart/2005/8/layout/list1"/>
    <dgm:cxn modelId="{DA36DCD1-29CB-4173-98AA-DA70918E5C4C}" type="presParOf" srcId="{4629D146-CC07-4596-8EDB-9448DE35E3F6}" destId="{E3542BFA-F25E-4EE6-99C3-124807DF7843}" srcOrd="0" destOrd="0" presId="urn:microsoft.com/office/officeart/2005/8/layout/list1"/>
    <dgm:cxn modelId="{2797306C-3AD5-4FE7-B903-A223F859C275}" type="presParOf" srcId="{4629D146-CC07-4596-8EDB-9448DE35E3F6}" destId="{62428530-2519-4064-AC3B-50AD306684FD}" srcOrd="1" destOrd="0" presId="urn:microsoft.com/office/officeart/2005/8/layout/list1"/>
    <dgm:cxn modelId="{8A10B341-B4A3-4ED2-AA37-66DCF2E29E5D}" type="presParOf" srcId="{5B45B385-7940-4E50-BDE5-BC0B090BE1E6}" destId="{C9091586-774A-405C-AC8E-F378304B76D4}" srcOrd="13" destOrd="0" presId="urn:microsoft.com/office/officeart/2005/8/layout/list1"/>
    <dgm:cxn modelId="{84BC07F7-32EC-4924-8489-6815E4C1788F}" type="presParOf" srcId="{5B45B385-7940-4E50-BDE5-BC0B090BE1E6}" destId="{9E745DCB-9C5A-447C-BB2C-5475814EC0F3}" srcOrd="14" destOrd="0" presId="urn:microsoft.com/office/officeart/2005/8/layout/list1"/>
    <dgm:cxn modelId="{76DAD51F-592F-4D40-9B49-4496763060E8}" type="presParOf" srcId="{5B45B385-7940-4E50-BDE5-BC0B090BE1E6}" destId="{2B37F869-3615-4220-8B2E-6B9A7079AC02}" srcOrd="15" destOrd="0" presId="urn:microsoft.com/office/officeart/2005/8/layout/list1"/>
    <dgm:cxn modelId="{8653F25B-3838-4467-BE54-4A444055AF33}" type="presParOf" srcId="{5B45B385-7940-4E50-BDE5-BC0B090BE1E6}" destId="{B80D91CE-6C9A-42E7-A4EB-ACE069FF8F74}" srcOrd="16" destOrd="0" presId="urn:microsoft.com/office/officeart/2005/8/layout/list1"/>
    <dgm:cxn modelId="{3D8D9F91-0E98-4159-B147-8C4BA699DED8}" type="presParOf" srcId="{B80D91CE-6C9A-42E7-A4EB-ACE069FF8F74}" destId="{A9619CCF-9AF6-40C0-B255-21508870F4D4}" srcOrd="0" destOrd="0" presId="urn:microsoft.com/office/officeart/2005/8/layout/list1"/>
    <dgm:cxn modelId="{28A5BA22-7BAE-4ADF-90F9-D8E8EC67E3AB}" type="presParOf" srcId="{B80D91CE-6C9A-42E7-A4EB-ACE069FF8F74}" destId="{338C5F09-233D-428A-980C-63A29C39E0B3}" srcOrd="1" destOrd="0" presId="urn:microsoft.com/office/officeart/2005/8/layout/list1"/>
    <dgm:cxn modelId="{3AAF49F6-7C2C-42A1-B295-66AC064E7AC5}" type="presParOf" srcId="{5B45B385-7940-4E50-BDE5-BC0B090BE1E6}" destId="{4534B066-D587-4D96-9109-F1D1517ED69D}" srcOrd="17" destOrd="0" presId="urn:microsoft.com/office/officeart/2005/8/layout/list1"/>
    <dgm:cxn modelId="{BAB04988-9C2B-470F-A472-DD1F6F9CE598}" type="presParOf" srcId="{5B45B385-7940-4E50-BDE5-BC0B090BE1E6}" destId="{2D716A63-6AF6-4A23-9620-BAD138702CF2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51350-7EB3-4A2A-89DF-ABC5F3F73922}">
      <dsp:nvSpPr>
        <dsp:cNvPr id="0" name=""/>
        <dsp:cNvSpPr/>
      </dsp:nvSpPr>
      <dsp:spPr>
        <a:xfrm>
          <a:off x="0" y="899451"/>
          <a:ext cx="5098256" cy="722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5681" tIns="354076" rIns="395681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2"/>
            </a:buClr>
            <a:buChar char="•"/>
          </a:pPr>
          <a:r>
            <a:rPr lang="en-US" sz="1700" kern="1200" dirty="0">
              <a:latin typeface="+mj-lt"/>
            </a:rPr>
            <a:t>May 20, 2021</a:t>
          </a:r>
        </a:p>
      </dsp:txBody>
      <dsp:txXfrm>
        <a:off x="0" y="899451"/>
        <a:ext cx="5098256" cy="722925"/>
      </dsp:txXfrm>
    </dsp:sp>
    <dsp:sp modelId="{9230F47D-6A2F-4616-BF96-70BAB28D536C}">
      <dsp:nvSpPr>
        <dsp:cNvPr id="0" name=""/>
        <dsp:cNvSpPr/>
      </dsp:nvSpPr>
      <dsp:spPr>
        <a:xfrm>
          <a:off x="254912" y="648531"/>
          <a:ext cx="3568779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891" tIns="0" rIns="134891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+mj-lt"/>
            </a:rPr>
            <a:t>Neighborhood Meeting</a:t>
          </a:r>
        </a:p>
      </dsp:txBody>
      <dsp:txXfrm>
        <a:off x="279410" y="673029"/>
        <a:ext cx="3519783" cy="452844"/>
      </dsp:txXfrm>
    </dsp:sp>
    <dsp:sp modelId="{CA5B327A-4461-4443-806F-DFCAF074A6BA}">
      <dsp:nvSpPr>
        <dsp:cNvPr id="0" name=""/>
        <dsp:cNvSpPr/>
      </dsp:nvSpPr>
      <dsp:spPr>
        <a:xfrm>
          <a:off x="0" y="1965096"/>
          <a:ext cx="5098256" cy="722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572763"/>
              <a:satOff val="-19388"/>
              <a:lumOff val="10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5681" tIns="354076" rIns="395681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2"/>
            </a:buClr>
            <a:buChar char="•"/>
          </a:pPr>
          <a:r>
            <a:rPr lang="en-US" sz="1700" kern="1200" dirty="0">
              <a:latin typeface="+mj-lt"/>
            </a:rPr>
            <a:t>Late May 2021</a:t>
          </a:r>
        </a:p>
      </dsp:txBody>
      <dsp:txXfrm>
        <a:off x="0" y="1965096"/>
        <a:ext cx="5098256" cy="722925"/>
      </dsp:txXfrm>
    </dsp:sp>
    <dsp:sp modelId="{A78BF03E-0215-4AE6-B7D2-5352C9EBBA94}">
      <dsp:nvSpPr>
        <dsp:cNvPr id="0" name=""/>
        <dsp:cNvSpPr/>
      </dsp:nvSpPr>
      <dsp:spPr>
        <a:xfrm>
          <a:off x="254912" y="1714176"/>
          <a:ext cx="3568779" cy="501840"/>
        </a:xfrm>
        <a:prstGeom prst="roundRect">
          <a:avLst/>
        </a:prstGeom>
        <a:solidFill>
          <a:schemeClr val="accent2">
            <a:hueOff val="572763"/>
            <a:satOff val="-19388"/>
            <a:lumOff val="1019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891" tIns="0" rIns="134891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+mj-lt"/>
            </a:rPr>
            <a:t>Application Submittal &amp; Staff Review</a:t>
          </a:r>
        </a:p>
      </dsp:txBody>
      <dsp:txXfrm>
        <a:off x="279410" y="1738674"/>
        <a:ext cx="3519783" cy="452844"/>
      </dsp:txXfrm>
    </dsp:sp>
    <dsp:sp modelId="{6E29A7C4-CEBA-4A71-8349-DF78F2D9A7FB}">
      <dsp:nvSpPr>
        <dsp:cNvPr id="0" name=""/>
        <dsp:cNvSpPr/>
      </dsp:nvSpPr>
      <dsp:spPr>
        <a:xfrm>
          <a:off x="0" y="3030741"/>
          <a:ext cx="5098256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1145526"/>
              <a:satOff val="-38776"/>
              <a:lumOff val="20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6D054A-2C8A-4121-A3F7-76FF7F4620FF}">
      <dsp:nvSpPr>
        <dsp:cNvPr id="0" name=""/>
        <dsp:cNvSpPr/>
      </dsp:nvSpPr>
      <dsp:spPr>
        <a:xfrm>
          <a:off x="254912" y="2779821"/>
          <a:ext cx="3568779" cy="501840"/>
        </a:xfrm>
        <a:prstGeom prst="roundRect">
          <a:avLst/>
        </a:prstGeom>
        <a:solidFill>
          <a:schemeClr val="accent2">
            <a:hueOff val="1145526"/>
            <a:satOff val="-38776"/>
            <a:lumOff val="2039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891" tIns="0" rIns="134891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+mj-lt"/>
            </a:rPr>
            <a:t>Planning &amp; Zoning Commission</a:t>
          </a:r>
        </a:p>
      </dsp:txBody>
      <dsp:txXfrm>
        <a:off x="279410" y="2804319"/>
        <a:ext cx="3519783" cy="452844"/>
      </dsp:txXfrm>
    </dsp:sp>
    <dsp:sp modelId="{9E745DCB-9C5A-447C-BB2C-5475814EC0F3}">
      <dsp:nvSpPr>
        <dsp:cNvPr id="0" name=""/>
        <dsp:cNvSpPr/>
      </dsp:nvSpPr>
      <dsp:spPr>
        <a:xfrm>
          <a:off x="0" y="3801861"/>
          <a:ext cx="5098256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1718289"/>
              <a:satOff val="-58163"/>
              <a:lumOff val="30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28530-2519-4064-AC3B-50AD306684FD}">
      <dsp:nvSpPr>
        <dsp:cNvPr id="0" name=""/>
        <dsp:cNvSpPr/>
      </dsp:nvSpPr>
      <dsp:spPr>
        <a:xfrm>
          <a:off x="254912" y="3550941"/>
          <a:ext cx="3568779" cy="501840"/>
        </a:xfrm>
        <a:prstGeom prst="roundRect">
          <a:avLst/>
        </a:prstGeom>
        <a:solidFill>
          <a:schemeClr val="accent2">
            <a:hueOff val="1718289"/>
            <a:satOff val="-58163"/>
            <a:lumOff val="3058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891" tIns="0" rIns="134891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+mj-lt"/>
            </a:rPr>
            <a:t>Mayor &amp; Council</a:t>
          </a:r>
        </a:p>
      </dsp:txBody>
      <dsp:txXfrm>
        <a:off x="279410" y="3575439"/>
        <a:ext cx="3519783" cy="452844"/>
      </dsp:txXfrm>
    </dsp:sp>
    <dsp:sp modelId="{2D716A63-6AF6-4A23-9620-BAD138702CF2}">
      <dsp:nvSpPr>
        <dsp:cNvPr id="0" name=""/>
        <dsp:cNvSpPr/>
      </dsp:nvSpPr>
      <dsp:spPr>
        <a:xfrm>
          <a:off x="0" y="4572981"/>
          <a:ext cx="5098256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2291052"/>
              <a:satOff val="-77551"/>
              <a:lumOff val="40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C5F09-233D-428A-980C-63A29C39E0B3}">
      <dsp:nvSpPr>
        <dsp:cNvPr id="0" name=""/>
        <dsp:cNvSpPr/>
      </dsp:nvSpPr>
      <dsp:spPr>
        <a:xfrm>
          <a:off x="254912" y="4322061"/>
          <a:ext cx="3568779" cy="501840"/>
        </a:xfrm>
        <a:prstGeom prst="roundRect">
          <a:avLst/>
        </a:prstGeom>
        <a:solidFill>
          <a:schemeClr val="accent2">
            <a:hueOff val="2291052"/>
            <a:satOff val="-77551"/>
            <a:lumOff val="4078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891" tIns="0" rIns="134891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+mj-lt"/>
            </a:rPr>
            <a:t>Begin Final Design Review Process</a:t>
          </a:r>
        </a:p>
      </dsp:txBody>
      <dsp:txXfrm>
        <a:off x="279410" y="4346559"/>
        <a:ext cx="3519783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5DF4-57C1-453F-A44F-EFF63EB3D28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25980-D214-489F-84B6-E1026FCA5E1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364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5DF4-57C1-453F-A44F-EFF63EB3D28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25980-D214-489F-84B6-E1026FCA5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74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5DF4-57C1-453F-A44F-EFF63EB3D28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25980-D214-489F-84B6-E1026FCA5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2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5DF4-57C1-453F-A44F-EFF63EB3D28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25980-D214-489F-84B6-E1026FCA5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98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5DF4-57C1-453F-A44F-EFF63EB3D28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25980-D214-489F-84B6-E1026FCA5E1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680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5DF4-57C1-453F-A44F-EFF63EB3D28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25980-D214-489F-84B6-E1026FCA5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42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5DF4-57C1-453F-A44F-EFF63EB3D28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25980-D214-489F-84B6-E1026FCA5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79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5DF4-57C1-453F-A44F-EFF63EB3D28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25980-D214-489F-84B6-E1026FCA5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79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5DF4-57C1-453F-A44F-EFF63EB3D28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25980-D214-489F-84B6-E1026FCA5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69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B2BD5DF4-57C1-453F-A44F-EFF63EB3D28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7725980-D214-489F-84B6-E1026FCA5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8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5DF4-57C1-453F-A44F-EFF63EB3D28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25980-D214-489F-84B6-E1026FCA5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64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2BD5DF4-57C1-453F-A44F-EFF63EB3D28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7725980-D214-489F-84B6-E1026FCA5E1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210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9137EF-9F19-4030-A870-65DE6DAC7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990" y="2311069"/>
            <a:ext cx="6955409" cy="1885137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Residences at Morning Vista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29B7466-E2E0-4277-84BC-20F88D391D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1170" y="4432343"/>
            <a:ext cx="6875023" cy="115094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Conceptual design review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88FD7B-7751-4202-9F33-709ADDEB749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99" y="5679524"/>
            <a:ext cx="2671239" cy="635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3340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E268116-E2A7-4F98-8812-192B4975E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5E7338-6FC2-4466-BDDA-5C629B2F2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814" y="4558639"/>
            <a:ext cx="8049069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Conceptual Architectural Design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3D8893D-DEBE-4F67-901F-166F75E9C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18770"/>
            <a:ext cx="78867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BEFFA83-BC6D-4CD2-A2BA-98AD67423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5696BF-D495-4CAC-AA8A-4EBFF2C32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id="{AD3A32EE-F36D-4B55-9B55-C0F4EE548ADC}"/>
              </a:ext>
            </a:extLst>
          </p:cNvPr>
          <p:cNvSpPr txBox="1">
            <a:spLocks/>
          </p:cNvSpPr>
          <p:nvPr/>
        </p:nvSpPr>
        <p:spPr>
          <a:xfrm>
            <a:off x="2832868" y="5616294"/>
            <a:ext cx="3552390" cy="421713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cap="all" spc="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View </a:t>
            </a:r>
            <a:r>
              <a:rPr lang="en-US" sz="2600" cap="all" spc="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from</a:t>
            </a:r>
            <a:r>
              <a:rPr lang="en-US" sz="2400" cap="all" spc="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northeast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AFB0DF8-64C9-4063-8F7B-C05A5ECB66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95" y="631804"/>
            <a:ext cx="7859410" cy="3704095"/>
          </a:xfrm>
        </p:spPr>
      </p:pic>
    </p:spTree>
    <p:extLst>
      <p:ext uri="{BB962C8B-B14F-4D97-AF65-F5344CB8AC3E}">
        <p14:creationId xmlns:p14="http://schemas.microsoft.com/office/powerpoint/2010/main" val="215084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E268116-E2A7-4F98-8812-192B4975E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5E7338-6FC2-4466-BDDA-5C629B2F2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814" y="4558639"/>
            <a:ext cx="8049069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Conceptual Architectural Design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3D8893D-DEBE-4F67-901F-166F75E9C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18770"/>
            <a:ext cx="78867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BEFFA83-BC6D-4CD2-A2BA-98AD67423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5696BF-D495-4CAC-AA8A-4EBFF2C32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id="{AD3A32EE-F36D-4B55-9B55-C0F4EE548ADC}"/>
              </a:ext>
            </a:extLst>
          </p:cNvPr>
          <p:cNvSpPr txBox="1">
            <a:spLocks/>
          </p:cNvSpPr>
          <p:nvPr/>
        </p:nvSpPr>
        <p:spPr>
          <a:xfrm>
            <a:off x="2359046" y="5616373"/>
            <a:ext cx="4250236" cy="42171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cap="all" spc="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View from northwest</a:t>
            </a:r>
          </a:p>
        </p:txBody>
      </p:sp>
      <p:pic>
        <p:nvPicPr>
          <p:cNvPr id="6" name="Content Placeholder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5578CBD9-8C71-473D-AC81-5EA8CA782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75" y="666661"/>
            <a:ext cx="7841975" cy="3695878"/>
          </a:xfrm>
        </p:spPr>
      </p:pic>
    </p:spTree>
    <p:extLst>
      <p:ext uri="{BB962C8B-B14F-4D97-AF65-F5344CB8AC3E}">
        <p14:creationId xmlns:p14="http://schemas.microsoft.com/office/powerpoint/2010/main" val="2153860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E268116-E2A7-4F98-8812-192B4975E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5E7338-6FC2-4466-BDDA-5C629B2F2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814" y="4558639"/>
            <a:ext cx="8049069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Conceptual Architectural Design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3D8893D-DEBE-4F67-901F-166F75E9C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18770"/>
            <a:ext cx="78867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BEFFA83-BC6D-4CD2-A2BA-98AD67423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5696BF-D495-4CAC-AA8A-4EBFF2C32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id="{AD3A32EE-F36D-4B55-9B55-C0F4EE548ADC}"/>
              </a:ext>
            </a:extLst>
          </p:cNvPr>
          <p:cNvSpPr txBox="1">
            <a:spLocks/>
          </p:cNvSpPr>
          <p:nvPr/>
        </p:nvSpPr>
        <p:spPr>
          <a:xfrm>
            <a:off x="2271443" y="5616294"/>
            <a:ext cx="4675240" cy="42171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cap="all" spc="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View from southeast</a:t>
            </a:r>
          </a:p>
        </p:txBody>
      </p:sp>
      <p:pic>
        <p:nvPicPr>
          <p:cNvPr id="6" name="Content Placeholder 5" descr="A picture containing sky, outdoor, building, house&#10;&#10;Description automatically generated">
            <a:extLst>
              <a:ext uri="{FF2B5EF4-FFF2-40B4-BE49-F238E27FC236}">
                <a16:creationId xmlns:a16="http://schemas.microsoft.com/office/drawing/2014/main" id="{6A88C038-F5FA-4E6A-BC35-8EF50EF0C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6" y="606053"/>
            <a:ext cx="7929964" cy="3737347"/>
          </a:xfrm>
        </p:spPr>
      </p:pic>
    </p:spTree>
    <p:extLst>
      <p:ext uri="{BB962C8B-B14F-4D97-AF65-F5344CB8AC3E}">
        <p14:creationId xmlns:p14="http://schemas.microsoft.com/office/powerpoint/2010/main" val="2628077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E268116-E2A7-4F98-8812-192B4975E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5E7338-6FC2-4466-BDDA-5C629B2F2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814" y="4558639"/>
            <a:ext cx="8049069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Conceptual Architectural Design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3D8893D-DEBE-4F67-901F-166F75E9C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18770"/>
            <a:ext cx="78867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BEFFA83-BC6D-4CD2-A2BA-98AD67423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5696BF-D495-4CAC-AA8A-4EBFF2C32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id="{AD3A32EE-F36D-4B55-9B55-C0F4EE548ADC}"/>
              </a:ext>
            </a:extLst>
          </p:cNvPr>
          <p:cNvSpPr txBox="1">
            <a:spLocks/>
          </p:cNvSpPr>
          <p:nvPr/>
        </p:nvSpPr>
        <p:spPr>
          <a:xfrm>
            <a:off x="2803371" y="5622211"/>
            <a:ext cx="3611384" cy="421713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cap="all" spc="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View from southwest</a:t>
            </a:r>
          </a:p>
        </p:txBody>
      </p:sp>
      <p:pic>
        <p:nvPicPr>
          <p:cNvPr id="6" name="Content Placeholder 5" descr="A picture containing house&#10;&#10;Description automatically generated">
            <a:extLst>
              <a:ext uri="{FF2B5EF4-FFF2-40B4-BE49-F238E27FC236}">
                <a16:creationId xmlns:a16="http://schemas.microsoft.com/office/drawing/2014/main" id="{A14FC6D6-4A8A-444E-A4A4-C1DE89AEF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13" y="644749"/>
            <a:ext cx="7851900" cy="3700556"/>
          </a:xfrm>
        </p:spPr>
      </p:pic>
    </p:spTree>
    <p:extLst>
      <p:ext uri="{BB962C8B-B14F-4D97-AF65-F5344CB8AC3E}">
        <p14:creationId xmlns:p14="http://schemas.microsoft.com/office/powerpoint/2010/main" val="732577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C4911-8256-4DD1-9CA8-290064C8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958" y="1782182"/>
            <a:ext cx="2430380" cy="304847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Questions?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B64CBE60-BD95-4A77-9D80-6BB92193DFE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83324" y="1737361"/>
            <a:ext cx="4109112" cy="36670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450"/>
              </a:spcAft>
              <a:buNone/>
            </a:pPr>
            <a:endParaRPr lang="en-US" altLang="en-US" sz="2250" dirty="0">
              <a:latin typeface="+mj-lt"/>
            </a:endParaRPr>
          </a:p>
          <a:p>
            <a:pPr>
              <a:spcBef>
                <a:spcPct val="0"/>
              </a:spcBef>
              <a:spcAft>
                <a:spcPts val="450"/>
              </a:spcAft>
              <a:buNone/>
            </a:pPr>
            <a:endParaRPr lang="en-US" altLang="en-US" sz="225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2E65C49-1165-42B5-8F1E-8A0208248D66}"/>
              </a:ext>
            </a:extLst>
          </p:cNvPr>
          <p:cNvSpPr txBox="1">
            <a:spLocks/>
          </p:cNvSpPr>
          <p:nvPr/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Contact Information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D1D27C9-F5A5-4AC9-943D-A16598F2F09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37" y="5693811"/>
            <a:ext cx="2671239" cy="6359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565D725A-E47D-4519-A889-ACAEA695F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014" y="2248018"/>
            <a:ext cx="5478816" cy="286949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45720" rIns="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Calibri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Calibri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Calibri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Calibri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US" altLang="en-US" sz="3000" dirty="0">
              <a:latin typeface="+mj-lt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800" b="1" dirty="0">
                <a:solidFill>
                  <a:schemeClr val="accent2"/>
                </a:solidFill>
                <a:latin typeface="+mj-lt"/>
              </a:rPr>
              <a:t>Keri Silvyn 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| Lazarus &amp; Silvyn, P. C. 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KSilvyn@LSLawAZ.com | 520.207.4464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US" altLang="en-US" sz="2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Robin Large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34545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| Lazarus &amp; Silvyn, P. C.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34545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RLarge@LSLawAZ.com | 520.207.4464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US" altLang="en-US" sz="3000" dirty="0">
              <a:latin typeface="+mj-lt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US" altLang="en-US" sz="3000" dirty="0"/>
          </a:p>
        </p:txBody>
      </p:sp>
    </p:spTree>
    <p:extLst>
      <p:ext uri="{BB962C8B-B14F-4D97-AF65-F5344CB8AC3E}">
        <p14:creationId xmlns:p14="http://schemas.microsoft.com/office/powerpoint/2010/main" val="2733125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ED2E9-B4CB-4A4B-99A8-66AF12310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77" y="516835"/>
            <a:ext cx="2313633" cy="57728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>
                <a:solidFill>
                  <a:srgbClr val="FFFFFF"/>
                </a:solidFill>
              </a:rPr>
              <a:t>Conceptual Design Review Process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5BB340B1-EA4E-4FD9-BA9D-63FF921BB3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5563289"/>
              </p:ext>
            </p:extLst>
          </p:nvPr>
        </p:nvGraphicFramePr>
        <p:xfrm>
          <a:off x="3556397" y="639763"/>
          <a:ext cx="5098256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4138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CECF0FC6-D57B-48B6-9036-F4FFD91A4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CE3992-71D2-407E-B8FA-50785E398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82" y="632366"/>
            <a:ext cx="5063240" cy="1450757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accent2"/>
                </a:solidFill>
              </a:rPr>
              <a:t>Conceptual Review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9355270-7F82-4FC1-ADC9-5C876B4E2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153" y="2260182"/>
            <a:ext cx="4962327" cy="3845131"/>
          </a:xfrm>
        </p:spPr>
        <p:txBody>
          <a:bodyPr>
            <a:normAutofit/>
          </a:bodyPr>
          <a:lstStyle/>
          <a:p>
            <a:pPr marL="182880" indent="-182880">
              <a:spcBef>
                <a:spcPts val="18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Site Plan</a:t>
            </a:r>
          </a:p>
          <a:p>
            <a:pPr marL="182880" indent="-182880">
              <a:spcBef>
                <a:spcPts val="18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Landscape Plan</a:t>
            </a:r>
          </a:p>
          <a:p>
            <a:pPr marL="182880" indent="-182880">
              <a:spcBef>
                <a:spcPts val="18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Architectural Plans</a:t>
            </a:r>
          </a:p>
          <a:p>
            <a:pPr>
              <a:buClr>
                <a:schemeClr val="tx1">
                  <a:lumMod val="95000"/>
                </a:schemeClr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17A211C-5863-4303-AC3D-AEBFDF6D6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8112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7519CD-2FFF-42E3-BB0C-FEAA828BA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9617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019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A2BE2-BBBC-48FB-9768-14CC2F98B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" y="6278880"/>
            <a:ext cx="7543800" cy="60960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Location Map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5DBB45-6DC4-467D-9790-3C2562D09F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" r="3661"/>
          <a:stretch/>
        </p:blipFill>
        <p:spPr>
          <a:xfrm>
            <a:off x="0" y="0"/>
            <a:ext cx="9144000" cy="631919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5E79DBD-92BB-47A6-B76E-2429FF813678}"/>
              </a:ext>
            </a:extLst>
          </p:cNvPr>
          <p:cNvSpPr/>
          <p:nvPr/>
        </p:nvSpPr>
        <p:spPr>
          <a:xfrm rot="2322622">
            <a:off x="3769666" y="2986902"/>
            <a:ext cx="362880" cy="216934"/>
          </a:xfrm>
          <a:prstGeom prst="rect">
            <a:avLst/>
          </a:prstGeom>
          <a:solidFill>
            <a:srgbClr val="FF0000">
              <a:alpha val="50000"/>
            </a:srgbClr>
          </a:solidFill>
          <a:ln w="12700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FAA400-1270-444C-865C-846648E6D8FD}"/>
              </a:ext>
            </a:extLst>
          </p:cNvPr>
          <p:cNvSpPr txBox="1"/>
          <p:nvPr/>
        </p:nvSpPr>
        <p:spPr>
          <a:xfrm>
            <a:off x="4629451" y="3293478"/>
            <a:ext cx="91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Honey Bee Canyon Park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76ED7D-DF28-4A0A-A2A3-37B7B2DFBB37}"/>
              </a:ext>
            </a:extLst>
          </p:cNvPr>
          <p:cNvSpPr txBox="1"/>
          <p:nvPr/>
        </p:nvSpPr>
        <p:spPr>
          <a:xfrm rot="3406136">
            <a:off x="2739194" y="5130802"/>
            <a:ext cx="1362765" cy="2616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Rancho Vistoso Blvd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A7E1FA-DBF1-4064-9404-DA5141C397B7}"/>
              </a:ext>
            </a:extLst>
          </p:cNvPr>
          <p:cNvSpPr txBox="1"/>
          <p:nvPr/>
        </p:nvSpPr>
        <p:spPr>
          <a:xfrm rot="286321">
            <a:off x="468932" y="1917825"/>
            <a:ext cx="1466547" cy="22916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Tortolita Mountain Cir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2B9A9B-4BDF-46C0-BBB8-94414092BA09}"/>
              </a:ext>
            </a:extLst>
          </p:cNvPr>
          <p:cNvSpPr txBox="1"/>
          <p:nvPr/>
        </p:nvSpPr>
        <p:spPr>
          <a:xfrm rot="17233805">
            <a:off x="5681102" y="1823507"/>
            <a:ext cx="1329293" cy="2616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Rancho Vistoso Blvd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9A6966-08D0-4E77-8CF7-53E84B2E9409}"/>
              </a:ext>
            </a:extLst>
          </p:cNvPr>
          <p:cNvSpPr txBox="1"/>
          <p:nvPr/>
        </p:nvSpPr>
        <p:spPr>
          <a:xfrm rot="2019529">
            <a:off x="936353" y="3040098"/>
            <a:ext cx="1347820" cy="22916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Vistoso Highlands Dr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77C247-171F-45EA-B524-F148FBD65054}"/>
              </a:ext>
            </a:extLst>
          </p:cNvPr>
          <p:cNvSpPr txBox="1"/>
          <p:nvPr/>
        </p:nvSpPr>
        <p:spPr>
          <a:xfrm rot="3423378">
            <a:off x="4686300" y="1077655"/>
            <a:ext cx="1242087" cy="2616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Honey Bee Wash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BA2E2D-495B-4E01-9FF6-EF650068EDC8}"/>
              </a:ext>
            </a:extLst>
          </p:cNvPr>
          <p:cNvSpPr txBox="1"/>
          <p:nvPr/>
        </p:nvSpPr>
        <p:spPr>
          <a:xfrm>
            <a:off x="2963376" y="4237935"/>
            <a:ext cx="91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/>
              <a:t>Splendido</a:t>
            </a:r>
            <a:endParaRPr lang="en-US" sz="11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8F023F-C1F8-4F80-B9AD-905FD29FE4E0}"/>
              </a:ext>
            </a:extLst>
          </p:cNvPr>
          <p:cNvSpPr txBox="1"/>
          <p:nvPr/>
        </p:nvSpPr>
        <p:spPr>
          <a:xfrm rot="21055782">
            <a:off x="656498" y="1452827"/>
            <a:ext cx="10914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Stone Canyon</a:t>
            </a: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B2AE5CA2-8E2A-4984-B5C5-8986624B6FDF}"/>
              </a:ext>
            </a:extLst>
          </p:cNvPr>
          <p:cNvSpPr/>
          <p:nvPr/>
        </p:nvSpPr>
        <p:spPr>
          <a:xfrm rot="10800000">
            <a:off x="8540978" y="5705770"/>
            <a:ext cx="458242" cy="573110"/>
          </a:xfrm>
          <a:prstGeom prst="downArrow">
            <a:avLst/>
          </a:prstGeom>
          <a:solidFill>
            <a:srgbClr val="FF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298016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A2BE2-BBBC-48FB-9768-14CC2F98B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" y="6278880"/>
            <a:ext cx="7543800" cy="60960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Context Map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F0F564-12D3-4F7A-9A5F-E694856D1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97420"/>
            <a:ext cx="9144000" cy="64334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118804-EADF-47F1-9474-A8E9A0675575}"/>
              </a:ext>
            </a:extLst>
          </p:cNvPr>
          <p:cNvSpPr txBox="1"/>
          <p:nvPr/>
        </p:nvSpPr>
        <p:spPr>
          <a:xfrm>
            <a:off x="4193147" y="3167390"/>
            <a:ext cx="757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Project Site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9AFA76-D436-40B2-8D14-42A937A1CC74}"/>
              </a:ext>
            </a:extLst>
          </p:cNvPr>
          <p:cNvSpPr txBox="1"/>
          <p:nvPr/>
        </p:nvSpPr>
        <p:spPr>
          <a:xfrm rot="18080697">
            <a:off x="4625402" y="3938969"/>
            <a:ext cx="1796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Bushwacker</a:t>
            </a:r>
            <a:r>
              <a:rPr lang="en-US" sz="1400" dirty="0">
                <a:solidFill>
                  <a:schemeClr val="bg1"/>
                </a:solidFill>
              </a:rPr>
              <a:t> Pl</a:t>
            </a:r>
          </a:p>
        </p:txBody>
      </p:sp>
    </p:spTree>
    <p:extLst>
      <p:ext uri="{BB962C8B-B14F-4D97-AF65-F5344CB8AC3E}">
        <p14:creationId xmlns:p14="http://schemas.microsoft.com/office/powerpoint/2010/main" val="1257247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32E71F9-1FBE-4E4E-886C-B73E985E14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67" t="4042" r="1300"/>
          <a:stretch/>
        </p:blipFill>
        <p:spPr>
          <a:xfrm>
            <a:off x="0" y="0"/>
            <a:ext cx="9147247" cy="4848224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F5193-7125-461C-A4C3-512B3B465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39738"/>
            <a:ext cx="75438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dirty="0">
                <a:solidFill>
                  <a:srgbClr val="FFFFFF"/>
                </a:solidFill>
              </a:rPr>
              <a:t>Rancho Vistoso Land Use Map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B284AF-A9EE-47B3-A7DB-12C4FAC176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3" b="2486"/>
          <a:stretch/>
        </p:blipFill>
        <p:spPr>
          <a:xfrm>
            <a:off x="219075" y="92984"/>
            <a:ext cx="1785937" cy="476437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06073F5-3374-4CDD-8FFF-3C6C63FCBD99}"/>
              </a:ext>
            </a:extLst>
          </p:cNvPr>
          <p:cNvSpPr/>
          <p:nvPr/>
        </p:nvSpPr>
        <p:spPr>
          <a:xfrm rot="19343933">
            <a:off x="4839173" y="2856414"/>
            <a:ext cx="347663" cy="471483"/>
          </a:xfrm>
          <a:prstGeom prst="ellipse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8ABFD3-F050-4DE2-8965-417C21374CA5}"/>
              </a:ext>
            </a:extLst>
          </p:cNvPr>
          <p:cNvSpPr txBox="1"/>
          <p:nvPr/>
        </p:nvSpPr>
        <p:spPr>
          <a:xfrm>
            <a:off x="6172200" y="-1"/>
            <a:ext cx="2993923" cy="9349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90ED1C-0942-49A4-AA1D-632CF288FFD6}"/>
              </a:ext>
            </a:extLst>
          </p:cNvPr>
          <p:cNvSpPr txBox="1"/>
          <p:nvPr/>
        </p:nvSpPr>
        <p:spPr>
          <a:xfrm>
            <a:off x="7772401" y="914400"/>
            <a:ext cx="1319212" cy="7477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22C1B0-96F6-4358-9F25-C88C88D8EF52}"/>
              </a:ext>
            </a:extLst>
          </p:cNvPr>
          <p:cNvSpPr txBox="1"/>
          <p:nvPr/>
        </p:nvSpPr>
        <p:spPr>
          <a:xfrm>
            <a:off x="905743" y="2309938"/>
            <a:ext cx="39417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HDR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7D14A2-EE3D-4BAF-8B2C-FB868BFF87FE}"/>
              </a:ext>
            </a:extLst>
          </p:cNvPr>
          <p:cNvSpPr txBox="1"/>
          <p:nvPr/>
        </p:nvSpPr>
        <p:spPr>
          <a:xfrm>
            <a:off x="897360" y="442246"/>
            <a:ext cx="75618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Open 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A92F82-BA21-4A6E-ABE2-7C2FD1B18DCF}"/>
              </a:ext>
            </a:extLst>
          </p:cNvPr>
          <p:cNvSpPr txBox="1"/>
          <p:nvPr/>
        </p:nvSpPr>
        <p:spPr>
          <a:xfrm>
            <a:off x="907890" y="755100"/>
            <a:ext cx="61611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Golf/Rec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6FBE4F-1E7E-4BE6-B201-B40631322909}"/>
              </a:ext>
            </a:extLst>
          </p:cNvPr>
          <p:cNvSpPr txBox="1"/>
          <p:nvPr/>
        </p:nvSpPr>
        <p:spPr>
          <a:xfrm>
            <a:off x="905743" y="2013268"/>
            <a:ext cx="61611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MHDR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B13814-A104-46ED-954A-6E5F8D39616E}"/>
              </a:ext>
            </a:extLst>
          </p:cNvPr>
          <p:cNvSpPr txBox="1"/>
          <p:nvPr/>
        </p:nvSpPr>
        <p:spPr>
          <a:xfrm>
            <a:off x="905743" y="1069874"/>
            <a:ext cx="61611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VLDR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334883-BF9B-471C-AEF2-A921F8B6B7E4}"/>
              </a:ext>
            </a:extLst>
          </p:cNvPr>
          <p:cNvSpPr txBox="1"/>
          <p:nvPr/>
        </p:nvSpPr>
        <p:spPr>
          <a:xfrm>
            <a:off x="905743" y="1382730"/>
            <a:ext cx="61611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LDR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011DCA-5FE4-453B-94A6-A81F8BD2AB47}"/>
              </a:ext>
            </a:extLst>
          </p:cNvPr>
          <p:cNvSpPr txBox="1"/>
          <p:nvPr/>
        </p:nvSpPr>
        <p:spPr>
          <a:xfrm>
            <a:off x="898123" y="1697504"/>
            <a:ext cx="61611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MDR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054D3B-7315-4808-9377-84781252E35B}"/>
              </a:ext>
            </a:extLst>
          </p:cNvPr>
          <p:cNvSpPr txBox="1"/>
          <p:nvPr/>
        </p:nvSpPr>
        <p:spPr>
          <a:xfrm>
            <a:off x="905743" y="2635168"/>
            <a:ext cx="61611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Resort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A5EFB08-6331-4226-8982-649D00863CE2}"/>
              </a:ext>
            </a:extLst>
          </p:cNvPr>
          <p:cNvSpPr/>
          <p:nvPr/>
        </p:nvSpPr>
        <p:spPr>
          <a:xfrm rot="16200000">
            <a:off x="596107" y="1935343"/>
            <a:ext cx="405581" cy="1002040"/>
          </a:xfrm>
          <a:prstGeom prst="ellipse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A09A4F-0221-42FE-9B80-7889B3A1D7DA}"/>
              </a:ext>
            </a:extLst>
          </p:cNvPr>
          <p:cNvSpPr txBox="1"/>
          <p:nvPr/>
        </p:nvSpPr>
        <p:spPr>
          <a:xfrm>
            <a:off x="906435" y="2941538"/>
            <a:ext cx="61611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C-1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52BAF5-9C22-4B10-9CDE-AC6F21BF1A38}"/>
              </a:ext>
            </a:extLst>
          </p:cNvPr>
          <p:cNvSpPr txBox="1"/>
          <p:nvPr/>
        </p:nvSpPr>
        <p:spPr>
          <a:xfrm>
            <a:off x="905743" y="3247013"/>
            <a:ext cx="61611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C-2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AA5B2E-A983-4E87-9EBF-0536A2A10D54}"/>
              </a:ext>
            </a:extLst>
          </p:cNvPr>
          <p:cNvSpPr txBox="1"/>
          <p:nvPr/>
        </p:nvSpPr>
        <p:spPr>
          <a:xfrm>
            <a:off x="905743" y="3559039"/>
            <a:ext cx="61611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CPI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B03B87-722D-4FC7-8B3C-CD14E2F45F53}"/>
              </a:ext>
            </a:extLst>
          </p:cNvPr>
          <p:cNvSpPr txBox="1"/>
          <p:nvPr/>
        </p:nvSpPr>
        <p:spPr>
          <a:xfrm>
            <a:off x="905743" y="3870846"/>
            <a:ext cx="61611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Hospital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3724C5-75D4-4834-833D-D1D012E2E5F5}"/>
              </a:ext>
            </a:extLst>
          </p:cNvPr>
          <p:cNvSpPr txBox="1"/>
          <p:nvPr/>
        </p:nvSpPr>
        <p:spPr>
          <a:xfrm>
            <a:off x="904980" y="4198384"/>
            <a:ext cx="93906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Religious Facility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3DAC6C-9B5E-4EB2-8FF6-8334A657CC48}"/>
              </a:ext>
            </a:extLst>
          </p:cNvPr>
          <p:cNvSpPr txBox="1"/>
          <p:nvPr/>
        </p:nvSpPr>
        <p:spPr>
          <a:xfrm>
            <a:off x="898312" y="4562969"/>
            <a:ext cx="953348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00" dirty="0"/>
              <a:t>Cultural/Institutional</a:t>
            </a:r>
          </a:p>
        </p:txBody>
      </p:sp>
    </p:spTree>
    <p:extLst>
      <p:ext uri="{BB962C8B-B14F-4D97-AF65-F5344CB8AC3E}">
        <p14:creationId xmlns:p14="http://schemas.microsoft.com/office/powerpoint/2010/main" val="3829050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7A2A8E1-DE0D-402A-9838-E3900258EE79}"/>
              </a:ext>
            </a:extLst>
          </p:cNvPr>
          <p:cNvSpPr txBox="1"/>
          <p:nvPr/>
        </p:nvSpPr>
        <p:spPr>
          <a:xfrm>
            <a:off x="7911411" y="6125230"/>
            <a:ext cx="1232589" cy="1881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5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90D949-CF4C-47E6-B56C-E90A1814C8DF}"/>
              </a:ext>
            </a:extLst>
          </p:cNvPr>
          <p:cNvSpPr/>
          <p:nvPr/>
        </p:nvSpPr>
        <p:spPr>
          <a:xfrm>
            <a:off x="8402490" y="48013"/>
            <a:ext cx="739140" cy="24665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AAD511-450F-471D-B6FB-B0ADDF188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490" y="5394993"/>
            <a:ext cx="741510" cy="89746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229B811-51AA-4A98-B01F-923DE19BCF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311900"/>
            <a:ext cx="6438900" cy="5635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Conceptual Site/Landscape Plan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89A110-4EFC-494B-9B2F-FEA48201B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6432" y="6035888"/>
            <a:ext cx="741510" cy="272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C63B89-5DDE-4F9B-95C0-C35B03649C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7" t="1779" b="9317"/>
          <a:stretch/>
        </p:blipFill>
        <p:spPr>
          <a:xfrm>
            <a:off x="-2" y="5827"/>
            <a:ext cx="9141632" cy="6334640"/>
          </a:xfrm>
          <a:prstGeom prst="rect">
            <a:avLst/>
          </a:prstGeom>
        </p:spPr>
      </p:pic>
      <p:sp>
        <p:nvSpPr>
          <p:cNvPr id="10" name="Content Placeholder 21">
            <a:extLst>
              <a:ext uri="{FF2B5EF4-FFF2-40B4-BE49-F238E27FC236}">
                <a16:creationId xmlns:a16="http://schemas.microsoft.com/office/drawing/2014/main" id="{8F812705-E54F-45BE-984C-5B7A6C4129C7}"/>
              </a:ext>
            </a:extLst>
          </p:cNvPr>
          <p:cNvSpPr txBox="1">
            <a:spLocks/>
          </p:cNvSpPr>
          <p:nvPr/>
        </p:nvSpPr>
        <p:spPr>
          <a:xfrm>
            <a:off x="-2" y="5014452"/>
            <a:ext cx="2241757" cy="130012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45720" rtlCol="0">
            <a:normAutofit fontScale="850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Project Area:  3.5 acres</a:t>
            </a:r>
          </a:p>
          <a:p>
            <a:pPr marL="18288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Number of Townhomes:  18</a:t>
            </a:r>
          </a:p>
          <a:p>
            <a:pPr marL="18288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Project Density:  5.14 RAC </a:t>
            </a:r>
          </a:p>
          <a:p>
            <a:pPr marL="18288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Permitted Density (HDR): 8-17 RAC </a:t>
            </a:r>
          </a:p>
          <a:p>
            <a:pPr marL="18288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Proposed Building Height:  16 feet/1 story</a:t>
            </a:r>
          </a:p>
          <a:p>
            <a:pPr marL="18288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Permitted Building Height:  34 feet/3 stories</a:t>
            </a:r>
            <a:endParaRPr lang="en-US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884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E268116-E2A7-4F98-8812-192B4975E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5E7338-6FC2-4466-BDDA-5C629B2F2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814" y="4558639"/>
            <a:ext cx="8049069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Conceptual Architectural Design</a:t>
            </a:r>
          </a:p>
        </p:txBody>
      </p:sp>
      <p:pic>
        <p:nvPicPr>
          <p:cNvPr id="8" name="Content Placeholder 7" descr="A car parked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1AF8FA66-DDE7-40E4-92DC-AFEEB94EC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1" r="-2" b="-2"/>
          <a:stretch/>
        </p:blipFill>
        <p:spPr>
          <a:xfrm>
            <a:off x="476592" y="640080"/>
            <a:ext cx="8187348" cy="360273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3D8893D-DEBE-4F67-901F-166F75E9C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18770"/>
            <a:ext cx="78867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BEFFA83-BC6D-4CD2-A2BA-98AD67423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5696BF-D495-4CAC-AA8A-4EBFF2C32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id="{AD3A32EE-F36D-4B55-9B55-C0F4EE548ADC}"/>
              </a:ext>
            </a:extLst>
          </p:cNvPr>
          <p:cNvSpPr txBox="1">
            <a:spLocks/>
          </p:cNvSpPr>
          <p:nvPr/>
        </p:nvSpPr>
        <p:spPr>
          <a:xfrm>
            <a:off x="3158126" y="5620675"/>
            <a:ext cx="2652075" cy="421713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cap="all" spc="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Front elevation</a:t>
            </a:r>
          </a:p>
        </p:txBody>
      </p:sp>
    </p:spTree>
    <p:extLst>
      <p:ext uri="{BB962C8B-B14F-4D97-AF65-F5344CB8AC3E}">
        <p14:creationId xmlns:p14="http://schemas.microsoft.com/office/powerpoint/2010/main" val="942665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E268116-E2A7-4F98-8812-192B4975E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5E7338-6FC2-4466-BDDA-5C629B2F2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814" y="4558639"/>
            <a:ext cx="8049069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Conceptual Architectural Design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3D8893D-DEBE-4F67-901F-166F75E9C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18770"/>
            <a:ext cx="78867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BEFFA83-BC6D-4CD2-A2BA-98AD67423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5696BF-D495-4CAC-AA8A-4EBFF2C32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id="{AD3A32EE-F36D-4B55-9B55-C0F4EE548ADC}"/>
              </a:ext>
            </a:extLst>
          </p:cNvPr>
          <p:cNvSpPr txBox="1">
            <a:spLocks/>
          </p:cNvSpPr>
          <p:nvPr/>
        </p:nvSpPr>
        <p:spPr>
          <a:xfrm>
            <a:off x="3158126" y="5620675"/>
            <a:ext cx="2652075" cy="421713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cap="all" spc="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side elevation</a:t>
            </a:r>
          </a:p>
        </p:txBody>
      </p:sp>
      <p:pic>
        <p:nvPicPr>
          <p:cNvPr id="6" name="Content Placeholder 5" descr="A picture containing building, outdoor, house&#10;&#10;Description automatically generated">
            <a:extLst>
              <a:ext uri="{FF2B5EF4-FFF2-40B4-BE49-F238E27FC236}">
                <a16:creationId xmlns:a16="http://schemas.microsoft.com/office/drawing/2014/main" id="{ECDF34CB-A75E-4569-98D4-C710013AFB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91" y="616453"/>
            <a:ext cx="7787743" cy="3670319"/>
          </a:xfrm>
        </p:spPr>
      </p:pic>
    </p:spTree>
    <p:extLst>
      <p:ext uri="{BB962C8B-B14F-4D97-AF65-F5344CB8AC3E}">
        <p14:creationId xmlns:p14="http://schemas.microsoft.com/office/powerpoint/2010/main" val="3699158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E268116-E2A7-4F98-8812-192B4975E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5E7338-6FC2-4466-BDDA-5C629B2F2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814" y="4558639"/>
            <a:ext cx="8049069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Conceptual Architectural Design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3D8893D-DEBE-4F67-901F-166F75E9C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18770"/>
            <a:ext cx="78867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BEFFA83-BC6D-4CD2-A2BA-98AD67423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5696BF-D495-4CAC-AA8A-4EBFF2C32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id="{AD3A32EE-F36D-4B55-9B55-C0F4EE548ADC}"/>
              </a:ext>
            </a:extLst>
          </p:cNvPr>
          <p:cNvSpPr txBox="1">
            <a:spLocks/>
          </p:cNvSpPr>
          <p:nvPr/>
        </p:nvSpPr>
        <p:spPr>
          <a:xfrm>
            <a:off x="3158126" y="5620675"/>
            <a:ext cx="2652075" cy="421713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cap="all" spc="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rear elevation</a:t>
            </a:r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892DC264-5D47-43FA-9D64-F16C224C4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85" y="665407"/>
            <a:ext cx="7700325" cy="3629119"/>
          </a:xfrm>
        </p:spPr>
      </p:pic>
    </p:spTree>
    <p:extLst>
      <p:ext uri="{BB962C8B-B14F-4D97-AF65-F5344CB8AC3E}">
        <p14:creationId xmlns:p14="http://schemas.microsoft.com/office/powerpoint/2010/main" val="107335174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9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634545"/>
      </a:accent1>
      <a:accent2>
        <a:srgbClr val="CC0000"/>
      </a:accent2>
      <a:accent3>
        <a:srgbClr val="D9D1C3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</TotalTime>
  <Words>227</Words>
  <Application>Microsoft Office PowerPoint</Application>
  <PresentationFormat>On-screen Show (4:3)</PresentationFormat>
  <Paragraphs>71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Retrospect</vt:lpstr>
      <vt:lpstr>Residences at Morning Vista</vt:lpstr>
      <vt:lpstr>Conceptual Review</vt:lpstr>
      <vt:lpstr>Location Map</vt:lpstr>
      <vt:lpstr>Context Map</vt:lpstr>
      <vt:lpstr>Rancho Vistoso Land Use Map</vt:lpstr>
      <vt:lpstr>Conceptual Site/Landscape Plan </vt:lpstr>
      <vt:lpstr>Conceptual Architectural Design</vt:lpstr>
      <vt:lpstr>Conceptual Architectural Design</vt:lpstr>
      <vt:lpstr>Conceptual Architectural Design</vt:lpstr>
      <vt:lpstr>Conceptual Architectural Design</vt:lpstr>
      <vt:lpstr>Conceptual Architectural Design</vt:lpstr>
      <vt:lpstr>Conceptual Architectural Design</vt:lpstr>
      <vt:lpstr>Conceptual Architectural Design</vt:lpstr>
      <vt:lpstr>Questions?</vt:lpstr>
      <vt:lpstr>Conceptual Design Review Process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allow everyone time to join the meeting, we will begin the presentation at 6:05 p.m.   The audio will remain silent until the presentation begins.</dc:title>
  <dc:creator>Robin M. Large</dc:creator>
  <cp:lastModifiedBy>Robin M. Large</cp:lastModifiedBy>
  <cp:revision>32</cp:revision>
  <dcterms:created xsi:type="dcterms:W3CDTF">2020-08-17T23:01:11Z</dcterms:created>
  <dcterms:modified xsi:type="dcterms:W3CDTF">2021-05-20T00:48:33Z</dcterms:modified>
</cp:coreProperties>
</file>