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14"/>
  </p:notesMasterIdLst>
  <p:handoutMasterIdLst>
    <p:handoutMasterId r:id="rId15"/>
  </p:handoutMasterIdLst>
  <p:sldIdLst>
    <p:sldId id="335" r:id="rId2"/>
    <p:sldId id="317" r:id="rId3"/>
    <p:sldId id="382" r:id="rId4"/>
    <p:sldId id="383" r:id="rId5"/>
    <p:sldId id="393" r:id="rId6"/>
    <p:sldId id="392" r:id="rId7"/>
    <p:sldId id="388" r:id="rId8"/>
    <p:sldId id="390" r:id="rId9"/>
    <p:sldId id="381" r:id="rId10"/>
    <p:sldId id="394" r:id="rId11"/>
    <p:sldId id="395" r:id="rId12"/>
    <p:sldId id="360" r:id="rId13"/>
  </p:sldIdLst>
  <p:sldSz cx="9144000" cy="6858000" type="screen4x3"/>
  <p:notesSz cx="6858000" cy="9144000"/>
  <p:custDataLst>
    <p:tags r:id="rId1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Geneva" pitchFamily="-128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Geneva" pitchFamily="-128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Geneva" pitchFamily="-128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Geneva" pitchFamily="-128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Geneva" pitchFamily="-128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Geneva" pitchFamily="-128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Geneva" pitchFamily="-128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Geneva" pitchFamily="-128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Geneva" pitchFamily="-128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96600"/>
    <a:srgbClr val="33CC33"/>
    <a:srgbClr val="66FF66"/>
    <a:srgbClr val="00FF00"/>
    <a:srgbClr val="FF0000"/>
    <a:srgbClr val="DEEBF7"/>
    <a:srgbClr val="FF6600"/>
    <a:srgbClr val="ACA7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118" autoAdjust="0"/>
    <p:restoredTop sz="95405" autoAdjust="0"/>
  </p:normalViewPr>
  <p:slideViewPr>
    <p:cSldViewPr snapToGrid="0">
      <p:cViewPr>
        <p:scale>
          <a:sx n="120" d="100"/>
          <a:sy n="120" d="100"/>
        </p:scale>
        <p:origin x="864" y="-552"/>
      </p:cViewPr>
      <p:guideLst>
        <p:guide orient="horz" pos="2160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082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F41B10-89F4-4FAA-8457-DC89E5B6FA76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79FF66-02CA-4F4A-AEBA-003A6BB8E897}">
      <dgm:prSet phldrT="[Text]" custT="1"/>
      <dgm:spPr>
        <a:solidFill>
          <a:schemeClr val="accent6">
            <a:lumMod val="75000"/>
          </a:schemeClr>
        </a:solidFill>
        <a:ln w="38100">
          <a:noFill/>
        </a:ln>
      </dgm:spPr>
      <dgm:t>
        <a:bodyPr/>
        <a:lstStyle/>
        <a:p>
          <a:r>
            <a:rPr lang="en-US" sz="2000" dirty="0"/>
            <a:t>Informational Video – posted on </a:t>
          </a:r>
          <a:r>
            <a:rPr lang="en-US" sz="2000" u="sng" dirty="0"/>
            <a:t>OVprojects.com</a:t>
          </a:r>
          <a:r>
            <a:rPr lang="en-US" sz="2000" dirty="0"/>
            <a:t> April 12, 2022</a:t>
          </a:r>
        </a:p>
      </dgm:t>
    </dgm:pt>
    <dgm:pt modelId="{B36DC71A-2780-4AE0-AC72-B4FB6CAE3FFC}" type="parTrans" cxnId="{5F271487-9FE3-404F-A1E6-DAF5ED157337}">
      <dgm:prSet/>
      <dgm:spPr/>
      <dgm:t>
        <a:bodyPr/>
        <a:lstStyle/>
        <a:p>
          <a:endParaRPr lang="en-US"/>
        </a:p>
      </dgm:t>
    </dgm:pt>
    <dgm:pt modelId="{D92B1E11-E08A-4868-85A6-6C4838A0344C}" type="sibTrans" cxnId="{5F271487-9FE3-404F-A1E6-DAF5ED157337}">
      <dgm:prSet/>
      <dgm:spPr/>
      <dgm:t>
        <a:bodyPr/>
        <a:lstStyle/>
        <a:p>
          <a:endParaRPr lang="en-US"/>
        </a:p>
      </dgm:t>
    </dgm:pt>
    <dgm:pt modelId="{83AD65DB-9A60-44F9-858C-21BDD3E67499}">
      <dgm:prSet phldrT="[Text]" custT="1"/>
      <dgm:spPr>
        <a:solidFill>
          <a:schemeClr val="bg1">
            <a:lumMod val="50000"/>
          </a:schemeClr>
        </a:solidFill>
        <a:ln w="28575"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en-US" sz="2000" dirty="0"/>
            <a:t>Formal submittal</a:t>
          </a:r>
        </a:p>
      </dgm:t>
    </dgm:pt>
    <dgm:pt modelId="{12B98675-727B-417C-97D7-F6A0EB629090}" type="parTrans" cxnId="{BEB4DE86-35B4-4219-B7C8-E3B4480716D1}">
      <dgm:prSet/>
      <dgm:spPr/>
      <dgm:t>
        <a:bodyPr/>
        <a:lstStyle/>
        <a:p>
          <a:endParaRPr lang="en-US"/>
        </a:p>
      </dgm:t>
    </dgm:pt>
    <dgm:pt modelId="{A99AE85B-1E98-4C0B-AF6C-5FA87786A1ED}" type="sibTrans" cxnId="{BEB4DE86-35B4-4219-B7C8-E3B4480716D1}">
      <dgm:prSet/>
      <dgm:spPr/>
      <dgm:t>
        <a:bodyPr/>
        <a:lstStyle/>
        <a:p>
          <a:endParaRPr lang="en-US"/>
        </a:p>
      </dgm:t>
    </dgm:pt>
    <dgm:pt modelId="{AC563633-4D9F-468F-BBE8-67568C08951F}">
      <dgm:prSet custT="1"/>
      <dgm:spPr>
        <a:solidFill>
          <a:schemeClr val="accent6">
            <a:lumMod val="75000"/>
          </a:schemeClr>
        </a:solidFill>
        <a:ln w="38100">
          <a:noFill/>
        </a:ln>
      </dgm:spPr>
      <dgm:t>
        <a:bodyPr/>
        <a:lstStyle/>
        <a:p>
          <a:r>
            <a:rPr lang="en-US" sz="2000" dirty="0"/>
            <a:t>2</a:t>
          </a:r>
          <a:r>
            <a:rPr lang="en-US" sz="2000" baseline="30000" dirty="0"/>
            <a:t>nd</a:t>
          </a:r>
          <a:r>
            <a:rPr lang="en-US" sz="2000" dirty="0"/>
            <a:t> Neighborhood Meeting – August (tentatively)</a:t>
          </a:r>
        </a:p>
      </dgm:t>
    </dgm:pt>
    <dgm:pt modelId="{042DC7BE-8648-420D-B59A-0BB076FEDCC3}" type="parTrans" cxnId="{21A1EE74-8059-4C2B-BC22-7D9FD6E9A2C5}">
      <dgm:prSet/>
      <dgm:spPr/>
      <dgm:t>
        <a:bodyPr/>
        <a:lstStyle/>
        <a:p>
          <a:endParaRPr lang="en-US"/>
        </a:p>
      </dgm:t>
    </dgm:pt>
    <dgm:pt modelId="{F2A5558A-F78C-4FBC-8FD8-ED2B1721821D}" type="sibTrans" cxnId="{21A1EE74-8059-4C2B-BC22-7D9FD6E9A2C5}">
      <dgm:prSet/>
      <dgm:spPr/>
      <dgm:t>
        <a:bodyPr/>
        <a:lstStyle/>
        <a:p>
          <a:endParaRPr lang="en-US"/>
        </a:p>
      </dgm:t>
    </dgm:pt>
    <dgm:pt modelId="{396107FB-D728-4989-B978-22EDBF9A8D77}">
      <dgm:prSet custT="1"/>
      <dgm:spPr>
        <a:solidFill>
          <a:schemeClr val="accent5">
            <a:lumMod val="75000"/>
          </a:schemeClr>
        </a:solidFill>
        <a:ln w="38100">
          <a:noFill/>
        </a:ln>
      </dgm:spPr>
      <dgm:t>
        <a:bodyPr/>
        <a:lstStyle/>
        <a:p>
          <a:r>
            <a:rPr lang="en-US" sz="2000" dirty="0"/>
            <a:t>1</a:t>
          </a:r>
          <a:r>
            <a:rPr lang="en-US" sz="2000" baseline="30000" dirty="0"/>
            <a:t>st</a:t>
          </a:r>
          <a:r>
            <a:rPr lang="en-US" sz="2000" dirty="0"/>
            <a:t> Planning and Zoning Commission Hearing – October (tentatively)</a:t>
          </a:r>
        </a:p>
      </dgm:t>
    </dgm:pt>
    <dgm:pt modelId="{FEB51155-F87D-4992-B058-7E36507BF35B}" type="parTrans" cxnId="{79F58A91-DA2F-426E-B338-3B14A28A235C}">
      <dgm:prSet/>
      <dgm:spPr/>
      <dgm:t>
        <a:bodyPr/>
        <a:lstStyle/>
        <a:p>
          <a:endParaRPr lang="en-US"/>
        </a:p>
      </dgm:t>
    </dgm:pt>
    <dgm:pt modelId="{B661E18F-935A-4319-8EA9-95716B3138BB}" type="sibTrans" cxnId="{79F58A91-DA2F-426E-B338-3B14A28A235C}">
      <dgm:prSet/>
      <dgm:spPr/>
      <dgm:t>
        <a:bodyPr/>
        <a:lstStyle/>
        <a:p>
          <a:endParaRPr lang="en-US"/>
        </a:p>
      </dgm:t>
    </dgm:pt>
    <dgm:pt modelId="{7512F264-DDC2-40A3-B9E1-80A9E92A0058}">
      <dgm:prSet custT="1"/>
      <dgm:spPr>
        <a:solidFill>
          <a:schemeClr val="accent5">
            <a:lumMod val="75000"/>
          </a:schemeClr>
        </a:solidFill>
        <a:ln w="38100">
          <a:noFill/>
        </a:ln>
      </dgm:spPr>
      <dgm:t>
        <a:bodyPr/>
        <a:lstStyle/>
        <a:p>
          <a:r>
            <a:rPr lang="en-US" sz="2000" dirty="0"/>
            <a:t>Town Council Hearing – December (tentatively)</a:t>
          </a:r>
        </a:p>
      </dgm:t>
    </dgm:pt>
    <dgm:pt modelId="{1C06528C-3909-442A-9D3A-F48988AB55F8}" type="parTrans" cxnId="{BA6DC711-A5CA-4345-81E6-3773C1C4C991}">
      <dgm:prSet/>
      <dgm:spPr/>
      <dgm:t>
        <a:bodyPr/>
        <a:lstStyle/>
        <a:p>
          <a:endParaRPr lang="en-US"/>
        </a:p>
      </dgm:t>
    </dgm:pt>
    <dgm:pt modelId="{1A5E1EA0-3BEC-4131-AF79-7848B895A688}" type="sibTrans" cxnId="{BA6DC711-A5CA-4345-81E6-3773C1C4C991}">
      <dgm:prSet/>
      <dgm:spPr/>
      <dgm:t>
        <a:bodyPr/>
        <a:lstStyle/>
        <a:p>
          <a:endParaRPr lang="en-US"/>
        </a:p>
      </dgm:t>
    </dgm:pt>
    <dgm:pt modelId="{AECE7E18-C1A1-4040-9292-09A3AA64B4BA}">
      <dgm:prSet phldrT="[Text]" custT="1"/>
      <dgm:spPr>
        <a:solidFill>
          <a:schemeClr val="accent6">
            <a:lumMod val="75000"/>
          </a:schemeClr>
        </a:solidFill>
        <a:ln w="28575"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en-US" sz="2000" dirty="0"/>
            <a:t>1</a:t>
          </a:r>
          <a:r>
            <a:rPr lang="en-US" sz="2000" baseline="30000" dirty="0"/>
            <a:t>st</a:t>
          </a:r>
          <a:r>
            <a:rPr lang="en-US" sz="2000" dirty="0"/>
            <a:t> Neighborhood Meeting – April 27, 2022</a:t>
          </a:r>
        </a:p>
      </dgm:t>
    </dgm:pt>
    <dgm:pt modelId="{203BEC2A-C017-47F7-885D-B7FD20BEA71A}" type="parTrans" cxnId="{AA94B646-87B4-45FF-9C51-009454257D50}">
      <dgm:prSet/>
      <dgm:spPr/>
      <dgm:t>
        <a:bodyPr/>
        <a:lstStyle/>
        <a:p>
          <a:endParaRPr lang="en-US"/>
        </a:p>
      </dgm:t>
    </dgm:pt>
    <dgm:pt modelId="{1C836DFB-6E46-4464-9FAC-4C501ACFA8D0}" type="sibTrans" cxnId="{AA94B646-87B4-45FF-9C51-009454257D50}">
      <dgm:prSet/>
      <dgm:spPr/>
      <dgm:t>
        <a:bodyPr/>
        <a:lstStyle/>
        <a:p>
          <a:endParaRPr lang="en-US"/>
        </a:p>
      </dgm:t>
    </dgm:pt>
    <dgm:pt modelId="{6CE76267-11E1-41ED-8251-12E267882B43}">
      <dgm:prSet custT="1"/>
      <dgm:spPr>
        <a:solidFill>
          <a:schemeClr val="accent5">
            <a:lumMod val="75000"/>
          </a:schemeClr>
        </a:solidFill>
        <a:ln w="38100">
          <a:noFill/>
        </a:ln>
      </dgm:spPr>
      <dgm:t>
        <a:bodyPr/>
        <a:lstStyle/>
        <a:p>
          <a:r>
            <a:rPr lang="en-US" sz="2000" dirty="0"/>
            <a:t>2</a:t>
          </a:r>
          <a:r>
            <a:rPr lang="en-US" sz="2000" baseline="30000" dirty="0"/>
            <a:t>nd</a:t>
          </a:r>
          <a:r>
            <a:rPr lang="en-US" sz="2000" dirty="0"/>
            <a:t> Planning and Zoning Commission Hearing – November (tentatively)</a:t>
          </a:r>
        </a:p>
      </dgm:t>
    </dgm:pt>
    <dgm:pt modelId="{24924204-9503-4AD8-A96C-2E2F20018B30}" type="parTrans" cxnId="{7DE840A1-AB78-4FB2-895D-333F09829831}">
      <dgm:prSet/>
      <dgm:spPr/>
      <dgm:t>
        <a:bodyPr/>
        <a:lstStyle/>
        <a:p>
          <a:endParaRPr lang="en-US"/>
        </a:p>
      </dgm:t>
    </dgm:pt>
    <dgm:pt modelId="{4C79736B-154B-4094-A37A-910A72F26882}" type="sibTrans" cxnId="{7DE840A1-AB78-4FB2-895D-333F09829831}">
      <dgm:prSet/>
      <dgm:spPr/>
      <dgm:t>
        <a:bodyPr/>
        <a:lstStyle/>
        <a:p>
          <a:endParaRPr lang="en-US"/>
        </a:p>
      </dgm:t>
    </dgm:pt>
    <dgm:pt modelId="{1D26175C-4148-49DE-BD5F-7ADD98D49ECB}" type="pres">
      <dgm:prSet presAssocID="{53F41B10-89F4-4FAA-8457-DC89E5B6FA76}" presName="Name0" presStyleCnt="0">
        <dgm:presLayoutVars>
          <dgm:dir/>
          <dgm:animLvl val="lvl"/>
          <dgm:resizeHandles val="exact"/>
        </dgm:presLayoutVars>
      </dgm:prSet>
      <dgm:spPr/>
    </dgm:pt>
    <dgm:pt modelId="{55D0D368-E2F5-42B1-BBB9-4117B69E4DAA}" type="pres">
      <dgm:prSet presAssocID="{7512F264-DDC2-40A3-B9E1-80A9E92A0058}" presName="boxAndChildren" presStyleCnt="0"/>
      <dgm:spPr/>
    </dgm:pt>
    <dgm:pt modelId="{27914F4A-A319-4C2E-88DC-E2557D1548A5}" type="pres">
      <dgm:prSet presAssocID="{7512F264-DDC2-40A3-B9E1-80A9E92A0058}" presName="parentTextBox" presStyleLbl="node1" presStyleIdx="0" presStyleCnt="7" custLinFactNeighborX="-460" custLinFactNeighborY="-4491"/>
      <dgm:spPr/>
    </dgm:pt>
    <dgm:pt modelId="{CC8E2310-FBEB-4B0F-B04B-E8EF5B6D8EB8}" type="pres">
      <dgm:prSet presAssocID="{4C79736B-154B-4094-A37A-910A72F26882}" presName="sp" presStyleCnt="0"/>
      <dgm:spPr/>
    </dgm:pt>
    <dgm:pt modelId="{82B387DA-97D4-46A2-8A21-4E382CEB4C9B}" type="pres">
      <dgm:prSet presAssocID="{6CE76267-11E1-41ED-8251-12E267882B43}" presName="arrowAndChildren" presStyleCnt="0"/>
      <dgm:spPr/>
    </dgm:pt>
    <dgm:pt modelId="{C3D8897C-A40E-41E1-B7E7-B2E7D5E911C6}" type="pres">
      <dgm:prSet presAssocID="{6CE76267-11E1-41ED-8251-12E267882B43}" presName="parentTextArrow" presStyleLbl="node1" presStyleIdx="1" presStyleCnt="7"/>
      <dgm:spPr/>
    </dgm:pt>
    <dgm:pt modelId="{D85A564D-A081-47CF-AB0C-CDFF62DB044E}" type="pres">
      <dgm:prSet presAssocID="{B661E18F-935A-4319-8EA9-95716B3138BB}" presName="sp" presStyleCnt="0"/>
      <dgm:spPr/>
    </dgm:pt>
    <dgm:pt modelId="{D32B7FF2-359E-4AC4-8491-183B18AC36BB}" type="pres">
      <dgm:prSet presAssocID="{396107FB-D728-4989-B978-22EDBF9A8D77}" presName="arrowAndChildren" presStyleCnt="0"/>
      <dgm:spPr/>
    </dgm:pt>
    <dgm:pt modelId="{112E14D1-E341-4027-ACBC-9D0D991B51B1}" type="pres">
      <dgm:prSet presAssocID="{396107FB-D728-4989-B978-22EDBF9A8D77}" presName="parentTextArrow" presStyleLbl="node1" presStyleIdx="2" presStyleCnt="7"/>
      <dgm:spPr/>
    </dgm:pt>
    <dgm:pt modelId="{13A5DE8B-5D6B-450E-B2BE-06C7DB6C2DD9}" type="pres">
      <dgm:prSet presAssocID="{F2A5558A-F78C-4FBC-8FD8-ED2B1721821D}" presName="sp" presStyleCnt="0"/>
      <dgm:spPr/>
    </dgm:pt>
    <dgm:pt modelId="{A4A891CD-0EF9-4E0B-BDD7-A09EBD5602E7}" type="pres">
      <dgm:prSet presAssocID="{AC563633-4D9F-468F-BBE8-67568C08951F}" presName="arrowAndChildren" presStyleCnt="0"/>
      <dgm:spPr/>
    </dgm:pt>
    <dgm:pt modelId="{94431C17-BEBC-4FBF-8FE9-76A8D58E1114}" type="pres">
      <dgm:prSet presAssocID="{AC563633-4D9F-468F-BBE8-67568C08951F}" presName="parentTextArrow" presStyleLbl="node1" presStyleIdx="3" presStyleCnt="7"/>
      <dgm:spPr/>
    </dgm:pt>
    <dgm:pt modelId="{EA804237-A473-4069-A0B3-06B672788CC9}" type="pres">
      <dgm:prSet presAssocID="{A99AE85B-1E98-4C0B-AF6C-5FA87786A1ED}" presName="sp" presStyleCnt="0"/>
      <dgm:spPr/>
    </dgm:pt>
    <dgm:pt modelId="{2B5A391A-6DB8-4C84-9F3C-0F8B37D35A12}" type="pres">
      <dgm:prSet presAssocID="{83AD65DB-9A60-44F9-858C-21BDD3E67499}" presName="arrowAndChildren" presStyleCnt="0"/>
      <dgm:spPr/>
    </dgm:pt>
    <dgm:pt modelId="{3C3C3252-812D-4A7D-824B-22718597BDC8}" type="pres">
      <dgm:prSet presAssocID="{83AD65DB-9A60-44F9-858C-21BDD3E67499}" presName="parentTextArrow" presStyleLbl="node1" presStyleIdx="4" presStyleCnt="7"/>
      <dgm:spPr/>
    </dgm:pt>
    <dgm:pt modelId="{A937EBBE-4A0A-405F-B637-88CFA2D76F47}" type="pres">
      <dgm:prSet presAssocID="{1C836DFB-6E46-4464-9FAC-4C501ACFA8D0}" presName="sp" presStyleCnt="0"/>
      <dgm:spPr/>
    </dgm:pt>
    <dgm:pt modelId="{49DCC282-EDAF-4296-87F4-A9878AE3CD8F}" type="pres">
      <dgm:prSet presAssocID="{AECE7E18-C1A1-4040-9292-09A3AA64B4BA}" presName="arrowAndChildren" presStyleCnt="0"/>
      <dgm:spPr/>
    </dgm:pt>
    <dgm:pt modelId="{2A82591A-7CB1-4026-A3EA-44ED055AF59F}" type="pres">
      <dgm:prSet presAssocID="{AECE7E18-C1A1-4040-9292-09A3AA64B4BA}" presName="parentTextArrow" presStyleLbl="node1" presStyleIdx="5" presStyleCnt="7"/>
      <dgm:spPr/>
    </dgm:pt>
    <dgm:pt modelId="{F6CC8BCC-D5F6-4F07-83C9-395BBD5E6B86}" type="pres">
      <dgm:prSet presAssocID="{D92B1E11-E08A-4868-85A6-6C4838A0344C}" presName="sp" presStyleCnt="0"/>
      <dgm:spPr/>
    </dgm:pt>
    <dgm:pt modelId="{B016CF31-5D30-4FBE-A0AE-EEE6CD890615}" type="pres">
      <dgm:prSet presAssocID="{6579FF66-02CA-4F4A-AEBA-003A6BB8E897}" presName="arrowAndChildren" presStyleCnt="0"/>
      <dgm:spPr/>
    </dgm:pt>
    <dgm:pt modelId="{E58C3E15-4921-4AA3-9ABB-FFDFE7671CA8}" type="pres">
      <dgm:prSet presAssocID="{6579FF66-02CA-4F4A-AEBA-003A6BB8E897}" presName="parentTextArrow" presStyleLbl="node1" presStyleIdx="6" presStyleCnt="7" custLinFactNeighborX="362" custLinFactNeighborY="-12"/>
      <dgm:spPr/>
    </dgm:pt>
  </dgm:ptLst>
  <dgm:cxnLst>
    <dgm:cxn modelId="{2E9AB406-FF99-45EA-B01A-0A0506461C44}" type="presOf" srcId="{6CE76267-11E1-41ED-8251-12E267882B43}" destId="{C3D8897C-A40E-41E1-B7E7-B2E7D5E911C6}" srcOrd="0" destOrd="0" presId="urn:microsoft.com/office/officeart/2005/8/layout/process4"/>
    <dgm:cxn modelId="{BA6DC711-A5CA-4345-81E6-3773C1C4C991}" srcId="{53F41B10-89F4-4FAA-8457-DC89E5B6FA76}" destId="{7512F264-DDC2-40A3-B9E1-80A9E92A0058}" srcOrd="6" destOrd="0" parTransId="{1C06528C-3909-442A-9D3A-F48988AB55F8}" sibTransId="{1A5E1EA0-3BEC-4131-AF79-7848B895A688}"/>
    <dgm:cxn modelId="{9CA3A639-DB03-43CB-8A8D-D4442FF04704}" type="presOf" srcId="{6579FF66-02CA-4F4A-AEBA-003A6BB8E897}" destId="{E58C3E15-4921-4AA3-9ABB-FFDFE7671CA8}" srcOrd="0" destOrd="0" presId="urn:microsoft.com/office/officeart/2005/8/layout/process4"/>
    <dgm:cxn modelId="{AA94B646-87B4-45FF-9C51-009454257D50}" srcId="{53F41B10-89F4-4FAA-8457-DC89E5B6FA76}" destId="{AECE7E18-C1A1-4040-9292-09A3AA64B4BA}" srcOrd="1" destOrd="0" parTransId="{203BEC2A-C017-47F7-885D-B7FD20BEA71A}" sibTransId="{1C836DFB-6E46-4464-9FAC-4C501ACFA8D0}"/>
    <dgm:cxn modelId="{21A1EE74-8059-4C2B-BC22-7D9FD6E9A2C5}" srcId="{53F41B10-89F4-4FAA-8457-DC89E5B6FA76}" destId="{AC563633-4D9F-468F-BBE8-67568C08951F}" srcOrd="3" destOrd="0" parTransId="{042DC7BE-8648-420D-B59A-0BB076FEDCC3}" sibTransId="{F2A5558A-F78C-4FBC-8FD8-ED2B1721821D}"/>
    <dgm:cxn modelId="{DC528A78-6E78-4654-AF73-A6C1213659A3}" type="presOf" srcId="{53F41B10-89F4-4FAA-8457-DC89E5B6FA76}" destId="{1D26175C-4148-49DE-BD5F-7ADD98D49ECB}" srcOrd="0" destOrd="0" presId="urn:microsoft.com/office/officeart/2005/8/layout/process4"/>
    <dgm:cxn modelId="{BEB4DE86-35B4-4219-B7C8-E3B4480716D1}" srcId="{53F41B10-89F4-4FAA-8457-DC89E5B6FA76}" destId="{83AD65DB-9A60-44F9-858C-21BDD3E67499}" srcOrd="2" destOrd="0" parTransId="{12B98675-727B-417C-97D7-F6A0EB629090}" sibTransId="{A99AE85B-1E98-4C0B-AF6C-5FA87786A1ED}"/>
    <dgm:cxn modelId="{5F271487-9FE3-404F-A1E6-DAF5ED157337}" srcId="{53F41B10-89F4-4FAA-8457-DC89E5B6FA76}" destId="{6579FF66-02CA-4F4A-AEBA-003A6BB8E897}" srcOrd="0" destOrd="0" parTransId="{B36DC71A-2780-4AE0-AC72-B4FB6CAE3FFC}" sibTransId="{D92B1E11-E08A-4868-85A6-6C4838A0344C}"/>
    <dgm:cxn modelId="{6B305291-1C3E-47E6-81EE-332B6103AF13}" type="presOf" srcId="{396107FB-D728-4989-B978-22EDBF9A8D77}" destId="{112E14D1-E341-4027-ACBC-9D0D991B51B1}" srcOrd="0" destOrd="0" presId="urn:microsoft.com/office/officeart/2005/8/layout/process4"/>
    <dgm:cxn modelId="{79F58A91-DA2F-426E-B338-3B14A28A235C}" srcId="{53F41B10-89F4-4FAA-8457-DC89E5B6FA76}" destId="{396107FB-D728-4989-B978-22EDBF9A8D77}" srcOrd="4" destOrd="0" parTransId="{FEB51155-F87D-4992-B058-7E36507BF35B}" sibTransId="{B661E18F-935A-4319-8EA9-95716B3138BB}"/>
    <dgm:cxn modelId="{7DE840A1-AB78-4FB2-895D-333F09829831}" srcId="{53F41B10-89F4-4FAA-8457-DC89E5B6FA76}" destId="{6CE76267-11E1-41ED-8251-12E267882B43}" srcOrd="5" destOrd="0" parTransId="{24924204-9503-4AD8-A96C-2E2F20018B30}" sibTransId="{4C79736B-154B-4094-A37A-910A72F26882}"/>
    <dgm:cxn modelId="{3EDF17DC-8D4F-479B-81D3-A0FE2FB3D2A7}" type="presOf" srcId="{AC563633-4D9F-468F-BBE8-67568C08951F}" destId="{94431C17-BEBC-4FBF-8FE9-76A8D58E1114}" srcOrd="0" destOrd="0" presId="urn:microsoft.com/office/officeart/2005/8/layout/process4"/>
    <dgm:cxn modelId="{C52723F0-26C9-4F84-A845-FA599BAA2A73}" type="presOf" srcId="{AECE7E18-C1A1-4040-9292-09A3AA64B4BA}" destId="{2A82591A-7CB1-4026-A3EA-44ED055AF59F}" srcOrd="0" destOrd="0" presId="urn:microsoft.com/office/officeart/2005/8/layout/process4"/>
    <dgm:cxn modelId="{AD7980F6-8E49-463F-8031-EFDF89F18415}" type="presOf" srcId="{7512F264-DDC2-40A3-B9E1-80A9E92A0058}" destId="{27914F4A-A319-4C2E-88DC-E2557D1548A5}" srcOrd="0" destOrd="0" presId="urn:microsoft.com/office/officeart/2005/8/layout/process4"/>
    <dgm:cxn modelId="{6F46E2F7-24E8-4053-B70E-B6858E4E5E8E}" type="presOf" srcId="{83AD65DB-9A60-44F9-858C-21BDD3E67499}" destId="{3C3C3252-812D-4A7D-824B-22718597BDC8}" srcOrd="0" destOrd="0" presId="urn:microsoft.com/office/officeart/2005/8/layout/process4"/>
    <dgm:cxn modelId="{948B7914-BB3E-47B7-B803-6D76DBFC473A}" type="presParOf" srcId="{1D26175C-4148-49DE-BD5F-7ADD98D49ECB}" destId="{55D0D368-E2F5-42B1-BBB9-4117B69E4DAA}" srcOrd="0" destOrd="0" presId="urn:microsoft.com/office/officeart/2005/8/layout/process4"/>
    <dgm:cxn modelId="{CEED2008-19B0-4E96-B607-AE07E90DD02E}" type="presParOf" srcId="{55D0D368-E2F5-42B1-BBB9-4117B69E4DAA}" destId="{27914F4A-A319-4C2E-88DC-E2557D1548A5}" srcOrd="0" destOrd="0" presId="urn:microsoft.com/office/officeart/2005/8/layout/process4"/>
    <dgm:cxn modelId="{7A2E75C2-1DF8-470E-9FFB-5D211474FE6E}" type="presParOf" srcId="{1D26175C-4148-49DE-BD5F-7ADD98D49ECB}" destId="{CC8E2310-FBEB-4B0F-B04B-E8EF5B6D8EB8}" srcOrd="1" destOrd="0" presId="urn:microsoft.com/office/officeart/2005/8/layout/process4"/>
    <dgm:cxn modelId="{58DAD9E6-9990-4C8D-B37A-A92E5EF9537E}" type="presParOf" srcId="{1D26175C-4148-49DE-BD5F-7ADD98D49ECB}" destId="{82B387DA-97D4-46A2-8A21-4E382CEB4C9B}" srcOrd="2" destOrd="0" presId="urn:microsoft.com/office/officeart/2005/8/layout/process4"/>
    <dgm:cxn modelId="{722CED57-DD8D-482C-BF1D-C8CB10FD1884}" type="presParOf" srcId="{82B387DA-97D4-46A2-8A21-4E382CEB4C9B}" destId="{C3D8897C-A40E-41E1-B7E7-B2E7D5E911C6}" srcOrd="0" destOrd="0" presId="urn:microsoft.com/office/officeart/2005/8/layout/process4"/>
    <dgm:cxn modelId="{9EE4D28F-069C-45E4-874C-83F7C32BFD79}" type="presParOf" srcId="{1D26175C-4148-49DE-BD5F-7ADD98D49ECB}" destId="{D85A564D-A081-47CF-AB0C-CDFF62DB044E}" srcOrd="3" destOrd="0" presId="urn:microsoft.com/office/officeart/2005/8/layout/process4"/>
    <dgm:cxn modelId="{36A6F0D7-8D8F-4C71-9628-B6C04A3595DA}" type="presParOf" srcId="{1D26175C-4148-49DE-BD5F-7ADD98D49ECB}" destId="{D32B7FF2-359E-4AC4-8491-183B18AC36BB}" srcOrd="4" destOrd="0" presId="urn:microsoft.com/office/officeart/2005/8/layout/process4"/>
    <dgm:cxn modelId="{0147C8EB-DE74-4996-82C0-AA78FCECCF26}" type="presParOf" srcId="{D32B7FF2-359E-4AC4-8491-183B18AC36BB}" destId="{112E14D1-E341-4027-ACBC-9D0D991B51B1}" srcOrd="0" destOrd="0" presId="urn:microsoft.com/office/officeart/2005/8/layout/process4"/>
    <dgm:cxn modelId="{FAF27639-A453-45DB-AB3C-B28CF635A841}" type="presParOf" srcId="{1D26175C-4148-49DE-BD5F-7ADD98D49ECB}" destId="{13A5DE8B-5D6B-450E-B2BE-06C7DB6C2DD9}" srcOrd="5" destOrd="0" presId="urn:microsoft.com/office/officeart/2005/8/layout/process4"/>
    <dgm:cxn modelId="{E3B09314-9403-477D-A7E0-E51CBF8E7D4E}" type="presParOf" srcId="{1D26175C-4148-49DE-BD5F-7ADD98D49ECB}" destId="{A4A891CD-0EF9-4E0B-BDD7-A09EBD5602E7}" srcOrd="6" destOrd="0" presId="urn:microsoft.com/office/officeart/2005/8/layout/process4"/>
    <dgm:cxn modelId="{B8753610-D3BB-44F1-B203-CD50594E2E47}" type="presParOf" srcId="{A4A891CD-0EF9-4E0B-BDD7-A09EBD5602E7}" destId="{94431C17-BEBC-4FBF-8FE9-76A8D58E1114}" srcOrd="0" destOrd="0" presId="urn:microsoft.com/office/officeart/2005/8/layout/process4"/>
    <dgm:cxn modelId="{3186AF92-4F3D-476D-B036-F967A07BA4F8}" type="presParOf" srcId="{1D26175C-4148-49DE-BD5F-7ADD98D49ECB}" destId="{EA804237-A473-4069-A0B3-06B672788CC9}" srcOrd="7" destOrd="0" presId="urn:microsoft.com/office/officeart/2005/8/layout/process4"/>
    <dgm:cxn modelId="{3994C8F6-76E1-4D98-853E-D105C8331333}" type="presParOf" srcId="{1D26175C-4148-49DE-BD5F-7ADD98D49ECB}" destId="{2B5A391A-6DB8-4C84-9F3C-0F8B37D35A12}" srcOrd="8" destOrd="0" presId="urn:microsoft.com/office/officeart/2005/8/layout/process4"/>
    <dgm:cxn modelId="{84805278-79B1-473F-8DD9-A88001ABADEC}" type="presParOf" srcId="{2B5A391A-6DB8-4C84-9F3C-0F8B37D35A12}" destId="{3C3C3252-812D-4A7D-824B-22718597BDC8}" srcOrd="0" destOrd="0" presId="urn:microsoft.com/office/officeart/2005/8/layout/process4"/>
    <dgm:cxn modelId="{2638E3B9-9708-4F1C-AC40-5257870136C2}" type="presParOf" srcId="{1D26175C-4148-49DE-BD5F-7ADD98D49ECB}" destId="{A937EBBE-4A0A-405F-B637-88CFA2D76F47}" srcOrd="9" destOrd="0" presId="urn:microsoft.com/office/officeart/2005/8/layout/process4"/>
    <dgm:cxn modelId="{647F0E5C-E317-4F92-9C3E-5DAB188E6F7D}" type="presParOf" srcId="{1D26175C-4148-49DE-BD5F-7ADD98D49ECB}" destId="{49DCC282-EDAF-4296-87F4-A9878AE3CD8F}" srcOrd="10" destOrd="0" presId="urn:microsoft.com/office/officeart/2005/8/layout/process4"/>
    <dgm:cxn modelId="{DAF9B650-4425-4BE9-9F83-CDCD9AC50070}" type="presParOf" srcId="{49DCC282-EDAF-4296-87F4-A9878AE3CD8F}" destId="{2A82591A-7CB1-4026-A3EA-44ED055AF59F}" srcOrd="0" destOrd="0" presId="urn:microsoft.com/office/officeart/2005/8/layout/process4"/>
    <dgm:cxn modelId="{EC1AD944-7E15-4A54-98F3-D088B539531D}" type="presParOf" srcId="{1D26175C-4148-49DE-BD5F-7ADD98D49ECB}" destId="{F6CC8BCC-D5F6-4F07-83C9-395BBD5E6B86}" srcOrd="11" destOrd="0" presId="urn:microsoft.com/office/officeart/2005/8/layout/process4"/>
    <dgm:cxn modelId="{3F308A99-E12D-49A4-B7B5-E51CB8FD9E84}" type="presParOf" srcId="{1D26175C-4148-49DE-BD5F-7ADD98D49ECB}" destId="{B016CF31-5D30-4FBE-A0AE-EEE6CD890615}" srcOrd="12" destOrd="0" presId="urn:microsoft.com/office/officeart/2005/8/layout/process4"/>
    <dgm:cxn modelId="{4433E2E4-6404-4F74-876A-A91D65A399ED}" type="presParOf" srcId="{B016CF31-5D30-4FBE-A0AE-EEE6CD890615}" destId="{E58C3E15-4921-4AA3-9ABB-FFDFE7671CA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F41B10-89F4-4FAA-8457-DC89E5B6FA76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79FF66-02CA-4F4A-AEBA-003A6BB8E897}">
      <dgm:prSet phldrT="[Text]" custT="1"/>
      <dgm:spPr>
        <a:solidFill>
          <a:schemeClr val="accent6">
            <a:lumMod val="75000"/>
          </a:schemeClr>
        </a:solidFill>
        <a:ln w="38100">
          <a:noFill/>
        </a:ln>
      </dgm:spPr>
      <dgm:t>
        <a:bodyPr/>
        <a:lstStyle/>
        <a:p>
          <a:r>
            <a:rPr lang="en-US" sz="2000" dirty="0"/>
            <a:t>Informational Video – posted on </a:t>
          </a:r>
          <a:r>
            <a:rPr lang="en-US" sz="2000" u="sng" dirty="0"/>
            <a:t>OVprojects.com</a:t>
          </a:r>
          <a:r>
            <a:rPr lang="en-US" sz="2000" dirty="0"/>
            <a:t> April 12, 2022</a:t>
          </a:r>
        </a:p>
      </dgm:t>
    </dgm:pt>
    <dgm:pt modelId="{B36DC71A-2780-4AE0-AC72-B4FB6CAE3FFC}" type="parTrans" cxnId="{5F271487-9FE3-404F-A1E6-DAF5ED157337}">
      <dgm:prSet/>
      <dgm:spPr/>
      <dgm:t>
        <a:bodyPr/>
        <a:lstStyle/>
        <a:p>
          <a:endParaRPr lang="en-US"/>
        </a:p>
      </dgm:t>
    </dgm:pt>
    <dgm:pt modelId="{D92B1E11-E08A-4868-85A6-6C4838A0344C}" type="sibTrans" cxnId="{5F271487-9FE3-404F-A1E6-DAF5ED157337}">
      <dgm:prSet/>
      <dgm:spPr/>
      <dgm:t>
        <a:bodyPr/>
        <a:lstStyle/>
        <a:p>
          <a:endParaRPr lang="en-US"/>
        </a:p>
      </dgm:t>
    </dgm:pt>
    <dgm:pt modelId="{83AD65DB-9A60-44F9-858C-21BDD3E67499}">
      <dgm:prSet phldrT="[Text]" custT="1"/>
      <dgm:spPr>
        <a:solidFill>
          <a:schemeClr val="bg1">
            <a:lumMod val="50000"/>
          </a:schemeClr>
        </a:solidFill>
        <a:ln w="28575"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en-US" sz="2000" dirty="0"/>
            <a:t>Formal submittal</a:t>
          </a:r>
        </a:p>
      </dgm:t>
    </dgm:pt>
    <dgm:pt modelId="{12B98675-727B-417C-97D7-F6A0EB629090}" type="parTrans" cxnId="{BEB4DE86-35B4-4219-B7C8-E3B4480716D1}">
      <dgm:prSet/>
      <dgm:spPr/>
      <dgm:t>
        <a:bodyPr/>
        <a:lstStyle/>
        <a:p>
          <a:endParaRPr lang="en-US"/>
        </a:p>
      </dgm:t>
    </dgm:pt>
    <dgm:pt modelId="{A99AE85B-1E98-4C0B-AF6C-5FA87786A1ED}" type="sibTrans" cxnId="{BEB4DE86-35B4-4219-B7C8-E3B4480716D1}">
      <dgm:prSet/>
      <dgm:spPr/>
      <dgm:t>
        <a:bodyPr/>
        <a:lstStyle/>
        <a:p>
          <a:endParaRPr lang="en-US"/>
        </a:p>
      </dgm:t>
    </dgm:pt>
    <dgm:pt modelId="{AC563633-4D9F-468F-BBE8-67568C08951F}">
      <dgm:prSet custT="1"/>
      <dgm:spPr>
        <a:solidFill>
          <a:schemeClr val="accent6">
            <a:lumMod val="75000"/>
          </a:schemeClr>
        </a:solidFill>
        <a:ln w="38100">
          <a:noFill/>
        </a:ln>
      </dgm:spPr>
      <dgm:t>
        <a:bodyPr/>
        <a:lstStyle/>
        <a:p>
          <a:r>
            <a:rPr lang="en-US" sz="2000" dirty="0"/>
            <a:t>2</a:t>
          </a:r>
          <a:r>
            <a:rPr lang="en-US" sz="2000" baseline="30000" dirty="0"/>
            <a:t>nd</a:t>
          </a:r>
          <a:r>
            <a:rPr lang="en-US" sz="2000" dirty="0"/>
            <a:t> Neighborhood Meeting – August (tentatively)</a:t>
          </a:r>
        </a:p>
      </dgm:t>
    </dgm:pt>
    <dgm:pt modelId="{042DC7BE-8648-420D-B59A-0BB076FEDCC3}" type="parTrans" cxnId="{21A1EE74-8059-4C2B-BC22-7D9FD6E9A2C5}">
      <dgm:prSet/>
      <dgm:spPr/>
      <dgm:t>
        <a:bodyPr/>
        <a:lstStyle/>
        <a:p>
          <a:endParaRPr lang="en-US"/>
        </a:p>
      </dgm:t>
    </dgm:pt>
    <dgm:pt modelId="{F2A5558A-F78C-4FBC-8FD8-ED2B1721821D}" type="sibTrans" cxnId="{21A1EE74-8059-4C2B-BC22-7D9FD6E9A2C5}">
      <dgm:prSet/>
      <dgm:spPr/>
      <dgm:t>
        <a:bodyPr/>
        <a:lstStyle/>
        <a:p>
          <a:endParaRPr lang="en-US"/>
        </a:p>
      </dgm:t>
    </dgm:pt>
    <dgm:pt modelId="{396107FB-D728-4989-B978-22EDBF9A8D77}">
      <dgm:prSet custT="1"/>
      <dgm:spPr>
        <a:solidFill>
          <a:schemeClr val="accent5">
            <a:lumMod val="75000"/>
          </a:schemeClr>
        </a:solidFill>
        <a:ln w="38100">
          <a:noFill/>
        </a:ln>
      </dgm:spPr>
      <dgm:t>
        <a:bodyPr/>
        <a:lstStyle/>
        <a:p>
          <a:r>
            <a:rPr lang="en-US" sz="2000" dirty="0"/>
            <a:t>1</a:t>
          </a:r>
          <a:r>
            <a:rPr lang="en-US" sz="2000" baseline="30000" dirty="0"/>
            <a:t>st</a:t>
          </a:r>
          <a:r>
            <a:rPr lang="en-US" sz="2000" dirty="0"/>
            <a:t> Planning and Zoning Commission Hearing – October (tentatively)</a:t>
          </a:r>
        </a:p>
      </dgm:t>
    </dgm:pt>
    <dgm:pt modelId="{FEB51155-F87D-4992-B058-7E36507BF35B}" type="parTrans" cxnId="{79F58A91-DA2F-426E-B338-3B14A28A235C}">
      <dgm:prSet/>
      <dgm:spPr/>
      <dgm:t>
        <a:bodyPr/>
        <a:lstStyle/>
        <a:p>
          <a:endParaRPr lang="en-US"/>
        </a:p>
      </dgm:t>
    </dgm:pt>
    <dgm:pt modelId="{B661E18F-935A-4319-8EA9-95716B3138BB}" type="sibTrans" cxnId="{79F58A91-DA2F-426E-B338-3B14A28A235C}">
      <dgm:prSet/>
      <dgm:spPr/>
      <dgm:t>
        <a:bodyPr/>
        <a:lstStyle/>
        <a:p>
          <a:endParaRPr lang="en-US"/>
        </a:p>
      </dgm:t>
    </dgm:pt>
    <dgm:pt modelId="{7512F264-DDC2-40A3-B9E1-80A9E92A0058}">
      <dgm:prSet custT="1"/>
      <dgm:spPr>
        <a:solidFill>
          <a:schemeClr val="accent5">
            <a:lumMod val="75000"/>
          </a:schemeClr>
        </a:solidFill>
        <a:ln w="38100">
          <a:noFill/>
        </a:ln>
      </dgm:spPr>
      <dgm:t>
        <a:bodyPr/>
        <a:lstStyle/>
        <a:p>
          <a:r>
            <a:rPr lang="en-US" sz="2000" dirty="0"/>
            <a:t>Town Council Hearing – December (tentatively)</a:t>
          </a:r>
        </a:p>
      </dgm:t>
    </dgm:pt>
    <dgm:pt modelId="{1C06528C-3909-442A-9D3A-F48988AB55F8}" type="parTrans" cxnId="{BA6DC711-A5CA-4345-81E6-3773C1C4C991}">
      <dgm:prSet/>
      <dgm:spPr/>
      <dgm:t>
        <a:bodyPr/>
        <a:lstStyle/>
        <a:p>
          <a:endParaRPr lang="en-US"/>
        </a:p>
      </dgm:t>
    </dgm:pt>
    <dgm:pt modelId="{1A5E1EA0-3BEC-4131-AF79-7848B895A688}" type="sibTrans" cxnId="{BA6DC711-A5CA-4345-81E6-3773C1C4C991}">
      <dgm:prSet/>
      <dgm:spPr/>
      <dgm:t>
        <a:bodyPr/>
        <a:lstStyle/>
        <a:p>
          <a:endParaRPr lang="en-US"/>
        </a:p>
      </dgm:t>
    </dgm:pt>
    <dgm:pt modelId="{AECE7E18-C1A1-4040-9292-09A3AA64B4BA}">
      <dgm:prSet phldrT="[Text]" custT="1"/>
      <dgm:spPr>
        <a:solidFill>
          <a:schemeClr val="accent6">
            <a:lumMod val="75000"/>
          </a:schemeClr>
        </a:solidFill>
        <a:ln w="28575"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en-US" sz="2000" dirty="0"/>
            <a:t>1</a:t>
          </a:r>
          <a:r>
            <a:rPr lang="en-US" sz="2000" baseline="30000" dirty="0"/>
            <a:t>st</a:t>
          </a:r>
          <a:r>
            <a:rPr lang="en-US" sz="2000" dirty="0"/>
            <a:t> Neighborhood Meeting – April 27, 2022</a:t>
          </a:r>
        </a:p>
      </dgm:t>
    </dgm:pt>
    <dgm:pt modelId="{203BEC2A-C017-47F7-885D-B7FD20BEA71A}" type="parTrans" cxnId="{AA94B646-87B4-45FF-9C51-009454257D50}">
      <dgm:prSet/>
      <dgm:spPr/>
      <dgm:t>
        <a:bodyPr/>
        <a:lstStyle/>
        <a:p>
          <a:endParaRPr lang="en-US"/>
        </a:p>
      </dgm:t>
    </dgm:pt>
    <dgm:pt modelId="{1C836DFB-6E46-4464-9FAC-4C501ACFA8D0}" type="sibTrans" cxnId="{AA94B646-87B4-45FF-9C51-009454257D50}">
      <dgm:prSet/>
      <dgm:spPr/>
      <dgm:t>
        <a:bodyPr/>
        <a:lstStyle/>
        <a:p>
          <a:endParaRPr lang="en-US"/>
        </a:p>
      </dgm:t>
    </dgm:pt>
    <dgm:pt modelId="{6CE76267-11E1-41ED-8251-12E267882B43}">
      <dgm:prSet custT="1"/>
      <dgm:spPr>
        <a:solidFill>
          <a:schemeClr val="accent5">
            <a:lumMod val="75000"/>
          </a:schemeClr>
        </a:solidFill>
        <a:ln w="38100">
          <a:noFill/>
        </a:ln>
      </dgm:spPr>
      <dgm:t>
        <a:bodyPr/>
        <a:lstStyle/>
        <a:p>
          <a:r>
            <a:rPr lang="en-US" sz="2000" dirty="0"/>
            <a:t>2</a:t>
          </a:r>
          <a:r>
            <a:rPr lang="en-US" sz="2000" baseline="30000" dirty="0"/>
            <a:t>nd</a:t>
          </a:r>
          <a:r>
            <a:rPr lang="en-US" sz="2000" dirty="0"/>
            <a:t> Planning and Zoning Commission Hearing – November (tentatively)</a:t>
          </a:r>
        </a:p>
      </dgm:t>
    </dgm:pt>
    <dgm:pt modelId="{24924204-9503-4AD8-A96C-2E2F20018B30}" type="parTrans" cxnId="{7DE840A1-AB78-4FB2-895D-333F09829831}">
      <dgm:prSet/>
      <dgm:spPr/>
      <dgm:t>
        <a:bodyPr/>
        <a:lstStyle/>
        <a:p>
          <a:endParaRPr lang="en-US"/>
        </a:p>
      </dgm:t>
    </dgm:pt>
    <dgm:pt modelId="{4C79736B-154B-4094-A37A-910A72F26882}" type="sibTrans" cxnId="{7DE840A1-AB78-4FB2-895D-333F09829831}">
      <dgm:prSet/>
      <dgm:spPr/>
      <dgm:t>
        <a:bodyPr/>
        <a:lstStyle/>
        <a:p>
          <a:endParaRPr lang="en-US"/>
        </a:p>
      </dgm:t>
    </dgm:pt>
    <dgm:pt modelId="{1D26175C-4148-49DE-BD5F-7ADD98D49ECB}" type="pres">
      <dgm:prSet presAssocID="{53F41B10-89F4-4FAA-8457-DC89E5B6FA76}" presName="Name0" presStyleCnt="0">
        <dgm:presLayoutVars>
          <dgm:dir/>
          <dgm:animLvl val="lvl"/>
          <dgm:resizeHandles val="exact"/>
        </dgm:presLayoutVars>
      </dgm:prSet>
      <dgm:spPr/>
    </dgm:pt>
    <dgm:pt modelId="{55D0D368-E2F5-42B1-BBB9-4117B69E4DAA}" type="pres">
      <dgm:prSet presAssocID="{7512F264-DDC2-40A3-B9E1-80A9E92A0058}" presName="boxAndChildren" presStyleCnt="0"/>
      <dgm:spPr/>
    </dgm:pt>
    <dgm:pt modelId="{27914F4A-A319-4C2E-88DC-E2557D1548A5}" type="pres">
      <dgm:prSet presAssocID="{7512F264-DDC2-40A3-B9E1-80A9E92A0058}" presName="parentTextBox" presStyleLbl="node1" presStyleIdx="0" presStyleCnt="7" custLinFactNeighborX="-460" custLinFactNeighborY="-4491"/>
      <dgm:spPr/>
    </dgm:pt>
    <dgm:pt modelId="{CC8E2310-FBEB-4B0F-B04B-E8EF5B6D8EB8}" type="pres">
      <dgm:prSet presAssocID="{4C79736B-154B-4094-A37A-910A72F26882}" presName="sp" presStyleCnt="0"/>
      <dgm:spPr/>
    </dgm:pt>
    <dgm:pt modelId="{82B387DA-97D4-46A2-8A21-4E382CEB4C9B}" type="pres">
      <dgm:prSet presAssocID="{6CE76267-11E1-41ED-8251-12E267882B43}" presName="arrowAndChildren" presStyleCnt="0"/>
      <dgm:spPr/>
    </dgm:pt>
    <dgm:pt modelId="{C3D8897C-A40E-41E1-B7E7-B2E7D5E911C6}" type="pres">
      <dgm:prSet presAssocID="{6CE76267-11E1-41ED-8251-12E267882B43}" presName="parentTextArrow" presStyleLbl="node1" presStyleIdx="1" presStyleCnt="7"/>
      <dgm:spPr/>
    </dgm:pt>
    <dgm:pt modelId="{D85A564D-A081-47CF-AB0C-CDFF62DB044E}" type="pres">
      <dgm:prSet presAssocID="{B661E18F-935A-4319-8EA9-95716B3138BB}" presName="sp" presStyleCnt="0"/>
      <dgm:spPr/>
    </dgm:pt>
    <dgm:pt modelId="{D32B7FF2-359E-4AC4-8491-183B18AC36BB}" type="pres">
      <dgm:prSet presAssocID="{396107FB-D728-4989-B978-22EDBF9A8D77}" presName="arrowAndChildren" presStyleCnt="0"/>
      <dgm:spPr/>
    </dgm:pt>
    <dgm:pt modelId="{112E14D1-E341-4027-ACBC-9D0D991B51B1}" type="pres">
      <dgm:prSet presAssocID="{396107FB-D728-4989-B978-22EDBF9A8D77}" presName="parentTextArrow" presStyleLbl="node1" presStyleIdx="2" presStyleCnt="7"/>
      <dgm:spPr/>
    </dgm:pt>
    <dgm:pt modelId="{13A5DE8B-5D6B-450E-B2BE-06C7DB6C2DD9}" type="pres">
      <dgm:prSet presAssocID="{F2A5558A-F78C-4FBC-8FD8-ED2B1721821D}" presName="sp" presStyleCnt="0"/>
      <dgm:spPr/>
    </dgm:pt>
    <dgm:pt modelId="{A4A891CD-0EF9-4E0B-BDD7-A09EBD5602E7}" type="pres">
      <dgm:prSet presAssocID="{AC563633-4D9F-468F-BBE8-67568C08951F}" presName="arrowAndChildren" presStyleCnt="0"/>
      <dgm:spPr/>
    </dgm:pt>
    <dgm:pt modelId="{94431C17-BEBC-4FBF-8FE9-76A8D58E1114}" type="pres">
      <dgm:prSet presAssocID="{AC563633-4D9F-468F-BBE8-67568C08951F}" presName="parentTextArrow" presStyleLbl="node1" presStyleIdx="3" presStyleCnt="7"/>
      <dgm:spPr/>
    </dgm:pt>
    <dgm:pt modelId="{EA804237-A473-4069-A0B3-06B672788CC9}" type="pres">
      <dgm:prSet presAssocID="{A99AE85B-1E98-4C0B-AF6C-5FA87786A1ED}" presName="sp" presStyleCnt="0"/>
      <dgm:spPr/>
    </dgm:pt>
    <dgm:pt modelId="{2B5A391A-6DB8-4C84-9F3C-0F8B37D35A12}" type="pres">
      <dgm:prSet presAssocID="{83AD65DB-9A60-44F9-858C-21BDD3E67499}" presName="arrowAndChildren" presStyleCnt="0"/>
      <dgm:spPr/>
    </dgm:pt>
    <dgm:pt modelId="{3C3C3252-812D-4A7D-824B-22718597BDC8}" type="pres">
      <dgm:prSet presAssocID="{83AD65DB-9A60-44F9-858C-21BDD3E67499}" presName="parentTextArrow" presStyleLbl="node1" presStyleIdx="4" presStyleCnt="7"/>
      <dgm:spPr/>
    </dgm:pt>
    <dgm:pt modelId="{A937EBBE-4A0A-405F-B637-88CFA2D76F47}" type="pres">
      <dgm:prSet presAssocID="{1C836DFB-6E46-4464-9FAC-4C501ACFA8D0}" presName="sp" presStyleCnt="0"/>
      <dgm:spPr/>
    </dgm:pt>
    <dgm:pt modelId="{49DCC282-EDAF-4296-87F4-A9878AE3CD8F}" type="pres">
      <dgm:prSet presAssocID="{AECE7E18-C1A1-4040-9292-09A3AA64B4BA}" presName="arrowAndChildren" presStyleCnt="0"/>
      <dgm:spPr/>
    </dgm:pt>
    <dgm:pt modelId="{2A82591A-7CB1-4026-A3EA-44ED055AF59F}" type="pres">
      <dgm:prSet presAssocID="{AECE7E18-C1A1-4040-9292-09A3AA64B4BA}" presName="parentTextArrow" presStyleLbl="node1" presStyleIdx="5" presStyleCnt="7"/>
      <dgm:spPr/>
    </dgm:pt>
    <dgm:pt modelId="{F6CC8BCC-D5F6-4F07-83C9-395BBD5E6B86}" type="pres">
      <dgm:prSet presAssocID="{D92B1E11-E08A-4868-85A6-6C4838A0344C}" presName="sp" presStyleCnt="0"/>
      <dgm:spPr/>
    </dgm:pt>
    <dgm:pt modelId="{B016CF31-5D30-4FBE-A0AE-EEE6CD890615}" type="pres">
      <dgm:prSet presAssocID="{6579FF66-02CA-4F4A-AEBA-003A6BB8E897}" presName="arrowAndChildren" presStyleCnt="0"/>
      <dgm:spPr/>
    </dgm:pt>
    <dgm:pt modelId="{E58C3E15-4921-4AA3-9ABB-FFDFE7671CA8}" type="pres">
      <dgm:prSet presAssocID="{6579FF66-02CA-4F4A-AEBA-003A6BB8E897}" presName="parentTextArrow" presStyleLbl="node1" presStyleIdx="6" presStyleCnt="7" custLinFactNeighborX="362" custLinFactNeighborY="-12"/>
      <dgm:spPr/>
    </dgm:pt>
  </dgm:ptLst>
  <dgm:cxnLst>
    <dgm:cxn modelId="{2E9AB406-FF99-45EA-B01A-0A0506461C44}" type="presOf" srcId="{6CE76267-11E1-41ED-8251-12E267882B43}" destId="{C3D8897C-A40E-41E1-B7E7-B2E7D5E911C6}" srcOrd="0" destOrd="0" presId="urn:microsoft.com/office/officeart/2005/8/layout/process4"/>
    <dgm:cxn modelId="{BA6DC711-A5CA-4345-81E6-3773C1C4C991}" srcId="{53F41B10-89F4-4FAA-8457-DC89E5B6FA76}" destId="{7512F264-DDC2-40A3-B9E1-80A9E92A0058}" srcOrd="6" destOrd="0" parTransId="{1C06528C-3909-442A-9D3A-F48988AB55F8}" sibTransId="{1A5E1EA0-3BEC-4131-AF79-7848B895A688}"/>
    <dgm:cxn modelId="{9CA3A639-DB03-43CB-8A8D-D4442FF04704}" type="presOf" srcId="{6579FF66-02CA-4F4A-AEBA-003A6BB8E897}" destId="{E58C3E15-4921-4AA3-9ABB-FFDFE7671CA8}" srcOrd="0" destOrd="0" presId="urn:microsoft.com/office/officeart/2005/8/layout/process4"/>
    <dgm:cxn modelId="{AA94B646-87B4-45FF-9C51-009454257D50}" srcId="{53F41B10-89F4-4FAA-8457-DC89E5B6FA76}" destId="{AECE7E18-C1A1-4040-9292-09A3AA64B4BA}" srcOrd="1" destOrd="0" parTransId="{203BEC2A-C017-47F7-885D-B7FD20BEA71A}" sibTransId="{1C836DFB-6E46-4464-9FAC-4C501ACFA8D0}"/>
    <dgm:cxn modelId="{21A1EE74-8059-4C2B-BC22-7D9FD6E9A2C5}" srcId="{53F41B10-89F4-4FAA-8457-DC89E5B6FA76}" destId="{AC563633-4D9F-468F-BBE8-67568C08951F}" srcOrd="3" destOrd="0" parTransId="{042DC7BE-8648-420D-B59A-0BB076FEDCC3}" sibTransId="{F2A5558A-F78C-4FBC-8FD8-ED2B1721821D}"/>
    <dgm:cxn modelId="{DC528A78-6E78-4654-AF73-A6C1213659A3}" type="presOf" srcId="{53F41B10-89F4-4FAA-8457-DC89E5B6FA76}" destId="{1D26175C-4148-49DE-BD5F-7ADD98D49ECB}" srcOrd="0" destOrd="0" presId="urn:microsoft.com/office/officeart/2005/8/layout/process4"/>
    <dgm:cxn modelId="{BEB4DE86-35B4-4219-B7C8-E3B4480716D1}" srcId="{53F41B10-89F4-4FAA-8457-DC89E5B6FA76}" destId="{83AD65DB-9A60-44F9-858C-21BDD3E67499}" srcOrd="2" destOrd="0" parTransId="{12B98675-727B-417C-97D7-F6A0EB629090}" sibTransId="{A99AE85B-1E98-4C0B-AF6C-5FA87786A1ED}"/>
    <dgm:cxn modelId="{5F271487-9FE3-404F-A1E6-DAF5ED157337}" srcId="{53F41B10-89F4-4FAA-8457-DC89E5B6FA76}" destId="{6579FF66-02CA-4F4A-AEBA-003A6BB8E897}" srcOrd="0" destOrd="0" parTransId="{B36DC71A-2780-4AE0-AC72-B4FB6CAE3FFC}" sibTransId="{D92B1E11-E08A-4868-85A6-6C4838A0344C}"/>
    <dgm:cxn modelId="{6B305291-1C3E-47E6-81EE-332B6103AF13}" type="presOf" srcId="{396107FB-D728-4989-B978-22EDBF9A8D77}" destId="{112E14D1-E341-4027-ACBC-9D0D991B51B1}" srcOrd="0" destOrd="0" presId="urn:microsoft.com/office/officeart/2005/8/layout/process4"/>
    <dgm:cxn modelId="{79F58A91-DA2F-426E-B338-3B14A28A235C}" srcId="{53F41B10-89F4-4FAA-8457-DC89E5B6FA76}" destId="{396107FB-D728-4989-B978-22EDBF9A8D77}" srcOrd="4" destOrd="0" parTransId="{FEB51155-F87D-4992-B058-7E36507BF35B}" sibTransId="{B661E18F-935A-4319-8EA9-95716B3138BB}"/>
    <dgm:cxn modelId="{7DE840A1-AB78-4FB2-895D-333F09829831}" srcId="{53F41B10-89F4-4FAA-8457-DC89E5B6FA76}" destId="{6CE76267-11E1-41ED-8251-12E267882B43}" srcOrd="5" destOrd="0" parTransId="{24924204-9503-4AD8-A96C-2E2F20018B30}" sibTransId="{4C79736B-154B-4094-A37A-910A72F26882}"/>
    <dgm:cxn modelId="{3EDF17DC-8D4F-479B-81D3-A0FE2FB3D2A7}" type="presOf" srcId="{AC563633-4D9F-468F-BBE8-67568C08951F}" destId="{94431C17-BEBC-4FBF-8FE9-76A8D58E1114}" srcOrd="0" destOrd="0" presId="urn:microsoft.com/office/officeart/2005/8/layout/process4"/>
    <dgm:cxn modelId="{C52723F0-26C9-4F84-A845-FA599BAA2A73}" type="presOf" srcId="{AECE7E18-C1A1-4040-9292-09A3AA64B4BA}" destId="{2A82591A-7CB1-4026-A3EA-44ED055AF59F}" srcOrd="0" destOrd="0" presId="urn:microsoft.com/office/officeart/2005/8/layout/process4"/>
    <dgm:cxn modelId="{AD7980F6-8E49-463F-8031-EFDF89F18415}" type="presOf" srcId="{7512F264-DDC2-40A3-B9E1-80A9E92A0058}" destId="{27914F4A-A319-4C2E-88DC-E2557D1548A5}" srcOrd="0" destOrd="0" presId="urn:microsoft.com/office/officeart/2005/8/layout/process4"/>
    <dgm:cxn modelId="{6F46E2F7-24E8-4053-B70E-B6858E4E5E8E}" type="presOf" srcId="{83AD65DB-9A60-44F9-858C-21BDD3E67499}" destId="{3C3C3252-812D-4A7D-824B-22718597BDC8}" srcOrd="0" destOrd="0" presId="urn:microsoft.com/office/officeart/2005/8/layout/process4"/>
    <dgm:cxn modelId="{948B7914-BB3E-47B7-B803-6D76DBFC473A}" type="presParOf" srcId="{1D26175C-4148-49DE-BD5F-7ADD98D49ECB}" destId="{55D0D368-E2F5-42B1-BBB9-4117B69E4DAA}" srcOrd="0" destOrd="0" presId="urn:microsoft.com/office/officeart/2005/8/layout/process4"/>
    <dgm:cxn modelId="{CEED2008-19B0-4E96-B607-AE07E90DD02E}" type="presParOf" srcId="{55D0D368-E2F5-42B1-BBB9-4117B69E4DAA}" destId="{27914F4A-A319-4C2E-88DC-E2557D1548A5}" srcOrd="0" destOrd="0" presId="urn:microsoft.com/office/officeart/2005/8/layout/process4"/>
    <dgm:cxn modelId="{7A2E75C2-1DF8-470E-9FFB-5D211474FE6E}" type="presParOf" srcId="{1D26175C-4148-49DE-BD5F-7ADD98D49ECB}" destId="{CC8E2310-FBEB-4B0F-B04B-E8EF5B6D8EB8}" srcOrd="1" destOrd="0" presId="urn:microsoft.com/office/officeart/2005/8/layout/process4"/>
    <dgm:cxn modelId="{58DAD9E6-9990-4C8D-B37A-A92E5EF9537E}" type="presParOf" srcId="{1D26175C-4148-49DE-BD5F-7ADD98D49ECB}" destId="{82B387DA-97D4-46A2-8A21-4E382CEB4C9B}" srcOrd="2" destOrd="0" presId="urn:microsoft.com/office/officeart/2005/8/layout/process4"/>
    <dgm:cxn modelId="{722CED57-DD8D-482C-BF1D-C8CB10FD1884}" type="presParOf" srcId="{82B387DA-97D4-46A2-8A21-4E382CEB4C9B}" destId="{C3D8897C-A40E-41E1-B7E7-B2E7D5E911C6}" srcOrd="0" destOrd="0" presId="urn:microsoft.com/office/officeart/2005/8/layout/process4"/>
    <dgm:cxn modelId="{9EE4D28F-069C-45E4-874C-83F7C32BFD79}" type="presParOf" srcId="{1D26175C-4148-49DE-BD5F-7ADD98D49ECB}" destId="{D85A564D-A081-47CF-AB0C-CDFF62DB044E}" srcOrd="3" destOrd="0" presId="urn:microsoft.com/office/officeart/2005/8/layout/process4"/>
    <dgm:cxn modelId="{36A6F0D7-8D8F-4C71-9628-B6C04A3595DA}" type="presParOf" srcId="{1D26175C-4148-49DE-BD5F-7ADD98D49ECB}" destId="{D32B7FF2-359E-4AC4-8491-183B18AC36BB}" srcOrd="4" destOrd="0" presId="urn:microsoft.com/office/officeart/2005/8/layout/process4"/>
    <dgm:cxn modelId="{0147C8EB-DE74-4996-82C0-AA78FCECCF26}" type="presParOf" srcId="{D32B7FF2-359E-4AC4-8491-183B18AC36BB}" destId="{112E14D1-E341-4027-ACBC-9D0D991B51B1}" srcOrd="0" destOrd="0" presId="urn:microsoft.com/office/officeart/2005/8/layout/process4"/>
    <dgm:cxn modelId="{FAF27639-A453-45DB-AB3C-B28CF635A841}" type="presParOf" srcId="{1D26175C-4148-49DE-BD5F-7ADD98D49ECB}" destId="{13A5DE8B-5D6B-450E-B2BE-06C7DB6C2DD9}" srcOrd="5" destOrd="0" presId="urn:microsoft.com/office/officeart/2005/8/layout/process4"/>
    <dgm:cxn modelId="{E3B09314-9403-477D-A7E0-E51CBF8E7D4E}" type="presParOf" srcId="{1D26175C-4148-49DE-BD5F-7ADD98D49ECB}" destId="{A4A891CD-0EF9-4E0B-BDD7-A09EBD5602E7}" srcOrd="6" destOrd="0" presId="urn:microsoft.com/office/officeart/2005/8/layout/process4"/>
    <dgm:cxn modelId="{B8753610-D3BB-44F1-B203-CD50594E2E47}" type="presParOf" srcId="{A4A891CD-0EF9-4E0B-BDD7-A09EBD5602E7}" destId="{94431C17-BEBC-4FBF-8FE9-76A8D58E1114}" srcOrd="0" destOrd="0" presId="urn:microsoft.com/office/officeart/2005/8/layout/process4"/>
    <dgm:cxn modelId="{3186AF92-4F3D-476D-B036-F967A07BA4F8}" type="presParOf" srcId="{1D26175C-4148-49DE-BD5F-7ADD98D49ECB}" destId="{EA804237-A473-4069-A0B3-06B672788CC9}" srcOrd="7" destOrd="0" presId="urn:microsoft.com/office/officeart/2005/8/layout/process4"/>
    <dgm:cxn modelId="{3994C8F6-76E1-4D98-853E-D105C8331333}" type="presParOf" srcId="{1D26175C-4148-49DE-BD5F-7ADD98D49ECB}" destId="{2B5A391A-6DB8-4C84-9F3C-0F8B37D35A12}" srcOrd="8" destOrd="0" presId="urn:microsoft.com/office/officeart/2005/8/layout/process4"/>
    <dgm:cxn modelId="{84805278-79B1-473F-8DD9-A88001ABADEC}" type="presParOf" srcId="{2B5A391A-6DB8-4C84-9F3C-0F8B37D35A12}" destId="{3C3C3252-812D-4A7D-824B-22718597BDC8}" srcOrd="0" destOrd="0" presId="urn:microsoft.com/office/officeart/2005/8/layout/process4"/>
    <dgm:cxn modelId="{2638E3B9-9708-4F1C-AC40-5257870136C2}" type="presParOf" srcId="{1D26175C-4148-49DE-BD5F-7ADD98D49ECB}" destId="{A937EBBE-4A0A-405F-B637-88CFA2D76F47}" srcOrd="9" destOrd="0" presId="urn:microsoft.com/office/officeart/2005/8/layout/process4"/>
    <dgm:cxn modelId="{647F0E5C-E317-4F92-9C3E-5DAB188E6F7D}" type="presParOf" srcId="{1D26175C-4148-49DE-BD5F-7ADD98D49ECB}" destId="{49DCC282-EDAF-4296-87F4-A9878AE3CD8F}" srcOrd="10" destOrd="0" presId="urn:microsoft.com/office/officeart/2005/8/layout/process4"/>
    <dgm:cxn modelId="{DAF9B650-4425-4BE9-9F83-CDCD9AC50070}" type="presParOf" srcId="{49DCC282-EDAF-4296-87F4-A9878AE3CD8F}" destId="{2A82591A-7CB1-4026-A3EA-44ED055AF59F}" srcOrd="0" destOrd="0" presId="urn:microsoft.com/office/officeart/2005/8/layout/process4"/>
    <dgm:cxn modelId="{EC1AD944-7E15-4A54-98F3-D088B539531D}" type="presParOf" srcId="{1D26175C-4148-49DE-BD5F-7ADD98D49ECB}" destId="{F6CC8BCC-D5F6-4F07-83C9-395BBD5E6B86}" srcOrd="11" destOrd="0" presId="urn:microsoft.com/office/officeart/2005/8/layout/process4"/>
    <dgm:cxn modelId="{3F308A99-E12D-49A4-B7B5-E51CB8FD9E84}" type="presParOf" srcId="{1D26175C-4148-49DE-BD5F-7ADD98D49ECB}" destId="{B016CF31-5D30-4FBE-A0AE-EEE6CD890615}" srcOrd="12" destOrd="0" presId="urn:microsoft.com/office/officeart/2005/8/layout/process4"/>
    <dgm:cxn modelId="{4433E2E4-6404-4F74-876A-A91D65A399ED}" type="presParOf" srcId="{B016CF31-5D30-4FBE-A0AE-EEE6CD890615}" destId="{E58C3E15-4921-4AA3-9ABB-FFDFE7671CA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914F4A-A319-4C2E-88DC-E2557D1548A5}">
      <dsp:nvSpPr>
        <dsp:cNvPr id="0" name=""/>
        <dsp:cNvSpPr/>
      </dsp:nvSpPr>
      <dsp:spPr>
        <a:xfrm>
          <a:off x="0" y="5198541"/>
          <a:ext cx="7687220" cy="571683"/>
        </a:xfrm>
        <a:prstGeom prst="rect">
          <a:avLst/>
        </a:prstGeom>
        <a:solidFill>
          <a:schemeClr val="accent5">
            <a:lumMod val="75000"/>
          </a:scheme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Town Council Hearing – December (tentatively)</a:t>
          </a:r>
        </a:p>
      </dsp:txBody>
      <dsp:txXfrm>
        <a:off x="0" y="5198541"/>
        <a:ext cx="7687220" cy="571683"/>
      </dsp:txXfrm>
    </dsp:sp>
    <dsp:sp modelId="{C3D8897C-A40E-41E1-B7E7-B2E7D5E911C6}">
      <dsp:nvSpPr>
        <dsp:cNvPr id="0" name=""/>
        <dsp:cNvSpPr/>
      </dsp:nvSpPr>
      <dsp:spPr>
        <a:xfrm rot="10800000">
          <a:off x="0" y="4353542"/>
          <a:ext cx="7687220" cy="879248"/>
        </a:xfrm>
        <a:prstGeom prst="upArrowCallout">
          <a:avLst/>
        </a:prstGeom>
        <a:solidFill>
          <a:schemeClr val="accent5">
            <a:lumMod val="75000"/>
          </a:scheme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2</a:t>
          </a:r>
          <a:r>
            <a:rPr lang="en-US" sz="2000" kern="1200" baseline="30000" dirty="0"/>
            <a:t>nd</a:t>
          </a:r>
          <a:r>
            <a:rPr lang="en-US" sz="2000" kern="1200" dirty="0"/>
            <a:t> Planning and Zoning Commission Hearing – November (tentatively)</a:t>
          </a:r>
        </a:p>
      </dsp:txBody>
      <dsp:txXfrm rot="10800000">
        <a:off x="0" y="4353542"/>
        <a:ext cx="7687220" cy="571309"/>
      </dsp:txXfrm>
    </dsp:sp>
    <dsp:sp modelId="{112E14D1-E341-4027-ACBC-9D0D991B51B1}">
      <dsp:nvSpPr>
        <dsp:cNvPr id="0" name=""/>
        <dsp:cNvSpPr/>
      </dsp:nvSpPr>
      <dsp:spPr>
        <a:xfrm rot="10800000">
          <a:off x="0" y="3482868"/>
          <a:ext cx="7687220" cy="879248"/>
        </a:xfrm>
        <a:prstGeom prst="upArrowCallout">
          <a:avLst/>
        </a:prstGeom>
        <a:solidFill>
          <a:schemeClr val="accent5">
            <a:lumMod val="75000"/>
          </a:scheme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</a:t>
          </a:r>
          <a:r>
            <a:rPr lang="en-US" sz="2000" kern="1200" baseline="30000" dirty="0"/>
            <a:t>st</a:t>
          </a:r>
          <a:r>
            <a:rPr lang="en-US" sz="2000" kern="1200" dirty="0"/>
            <a:t> Planning and Zoning Commission Hearing – October (tentatively)</a:t>
          </a:r>
        </a:p>
      </dsp:txBody>
      <dsp:txXfrm rot="10800000">
        <a:off x="0" y="3482868"/>
        <a:ext cx="7687220" cy="571309"/>
      </dsp:txXfrm>
    </dsp:sp>
    <dsp:sp modelId="{94431C17-BEBC-4FBF-8FE9-76A8D58E1114}">
      <dsp:nvSpPr>
        <dsp:cNvPr id="0" name=""/>
        <dsp:cNvSpPr/>
      </dsp:nvSpPr>
      <dsp:spPr>
        <a:xfrm rot="10800000">
          <a:off x="0" y="2612195"/>
          <a:ext cx="7687220" cy="879248"/>
        </a:xfrm>
        <a:prstGeom prst="upArrowCallout">
          <a:avLst/>
        </a:prstGeom>
        <a:solidFill>
          <a:schemeClr val="accent6">
            <a:lumMod val="75000"/>
          </a:scheme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2</a:t>
          </a:r>
          <a:r>
            <a:rPr lang="en-US" sz="2000" kern="1200" baseline="30000" dirty="0"/>
            <a:t>nd</a:t>
          </a:r>
          <a:r>
            <a:rPr lang="en-US" sz="2000" kern="1200" dirty="0"/>
            <a:t> Neighborhood Meeting – August (tentatively)</a:t>
          </a:r>
        </a:p>
      </dsp:txBody>
      <dsp:txXfrm rot="10800000">
        <a:off x="0" y="2612195"/>
        <a:ext cx="7687220" cy="571309"/>
      </dsp:txXfrm>
    </dsp:sp>
    <dsp:sp modelId="{3C3C3252-812D-4A7D-824B-22718597BDC8}">
      <dsp:nvSpPr>
        <dsp:cNvPr id="0" name=""/>
        <dsp:cNvSpPr/>
      </dsp:nvSpPr>
      <dsp:spPr>
        <a:xfrm rot="10800000">
          <a:off x="0" y="1741522"/>
          <a:ext cx="7687220" cy="879248"/>
        </a:xfrm>
        <a:prstGeom prst="upArrowCallout">
          <a:avLst/>
        </a:prstGeom>
        <a:solidFill>
          <a:schemeClr val="bg1">
            <a:lumMod val="50000"/>
          </a:schemeClr>
        </a:solidFill>
        <a:ln w="28575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Formal submittal</a:t>
          </a:r>
        </a:p>
      </dsp:txBody>
      <dsp:txXfrm rot="10800000">
        <a:off x="0" y="1741522"/>
        <a:ext cx="7687220" cy="571309"/>
      </dsp:txXfrm>
    </dsp:sp>
    <dsp:sp modelId="{2A82591A-7CB1-4026-A3EA-44ED055AF59F}">
      <dsp:nvSpPr>
        <dsp:cNvPr id="0" name=""/>
        <dsp:cNvSpPr/>
      </dsp:nvSpPr>
      <dsp:spPr>
        <a:xfrm rot="10800000">
          <a:off x="0" y="870848"/>
          <a:ext cx="7687220" cy="879248"/>
        </a:xfrm>
        <a:prstGeom prst="upArrowCallout">
          <a:avLst/>
        </a:prstGeom>
        <a:solidFill>
          <a:schemeClr val="accent6">
            <a:lumMod val="75000"/>
          </a:schemeClr>
        </a:solidFill>
        <a:ln w="28575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</a:t>
          </a:r>
          <a:r>
            <a:rPr lang="en-US" sz="2000" kern="1200" baseline="30000" dirty="0"/>
            <a:t>st</a:t>
          </a:r>
          <a:r>
            <a:rPr lang="en-US" sz="2000" kern="1200" dirty="0"/>
            <a:t> Neighborhood Meeting – April 27, 2022</a:t>
          </a:r>
        </a:p>
      </dsp:txBody>
      <dsp:txXfrm rot="10800000">
        <a:off x="0" y="870848"/>
        <a:ext cx="7687220" cy="571309"/>
      </dsp:txXfrm>
    </dsp:sp>
    <dsp:sp modelId="{E58C3E15-4921-4AA3-9ABB-FFDFE7671CA8}">
      <dsp:nvSpPr>
        <dsp:cNvPr id="0" name=""/>
        <dsp:cNvSpPr/>
      </dsp:nvSpPr>
      <dsp:spPr>
        <a:xfrm rot="10800000">
          <a:off x="0" y="69"/>
          <a:ext cx="7687220" cy="879248"/>
        </a:xfrm>
        <a:prstGeom prst="upArrowCallout">
          <a:avLst/>
        </a:prstGeom>
        <a:solidFill>
          <a:schemeClr val="accent6">
            <a:lumMod val="75000"/>
          </a:scheme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Informational Video – posted on </a:t>
          </a:r>
          <a:r>
            <a:rPr lang="en-US" sz="2000" u="sng" kern="1200" dirty="0"/>
            <a:t>OVprojects.com</a:t>
          </a:r>
          <a:r>
            <a:rPr lang="en-US" sz="2000" kern="1200" dirty="0"/>
            <a:t> April 12, 2022</a:t>
          </a:r>
        </a:p>
      </dsp:txBody>
      <dsp:txXfrm rot="10800000">
        <a:off x="0" y="69"/>
        <a:ext cx="7687220" cy="5713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914F4A-A319-4C2E-88DC-E2557D1548A5}">
      <dsp:nvSpPr>
        <dsp:cNvPr id="0" name=""/>
        <dsp:cNvSpPr/>
      </dsp:nvSpPr>
      <dsp:spPr>
        <a:xfrm>
          <a:off x="0" y="5198541"/>
          <a:ext cx="7687220" cy="571683"/>
        </a:xfrm>
        <a:prstGeom prst="rect">
          <a:avLst/>
        </a:prstGeom>
        <a:solidFill>
          <a:schemeClr val="accent5">
            <a:lumMod val="75000"/>
          </a:scheme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Town Council Hearing – December (tentatively)</a:t>
          </a:r>
        </a:p>
      </dsp:txBody>
      <dsp:txXfrm>
        <a:off x="0" y="5198541"/>
        <a:ext cx="7687220" cy="571683"/>
      </dsp:txXfrm>
    </dsp:sp>
    <dsp:sp modelId="{C3D8897C-A40E-41E1-B7E7-B2E7D5E911C6}">
      <dsp:nvSpPr>
        <dsp:cNvPr id="0" name=""/>
        <dsp:cNvSpPr/>
      </dsp:nvSpPr>
      <dsp:spPr>
        <a:xfrm rot="10800000">
          <a:off x="0" y="4353542"/>
          <a:ext cx="7687220" cy="879248"/>
        </a:xfrm>
        <a:prstGeom prst="upArrowCallout">
          <a:avLst/>
        </a:prstGeom>
        <a:solidFill>
          <a:schemeClr val="accent5">
            <a:lumMod val="75000"/>
          </a:scheme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2</a:t>
          </a:r>
          <a:r>
            <a:rPr lang="en-US" sz="2000" kern="1200" baseline="30000" dirty="0"/>
            <a:t>nd</a:t>
          </a:r>
          <a:r>
            <a:rPr lang="en-US" sz="2000" kern="1200" dirty="0"/>
            <a:t> Planning and Zoning Commission Hearing – November (tentatively)</a:t>
          </a:r>
        </a:p>
      </dsp:txBody>
      <dsp:txXfrm rot="10800000">
        <a:off x="0" y="4353542"/>
        <a:ext cx="7687220" cy="571309"/>
      </dsp:txXfrm>
    </dsp:sp>
    <dsp:sp modelId="{112E14D1-E341-4027-ACBC-9D0D991B51B1}">
      <dsp:nvSpPr>
        <dsp:cNvPr id="0" name=""/>
        <dsp:cNvSpPr/>
      </dsp:nvSpPr>
      <dsp:spPr>
        <a:xfrm rot="10800000">
          <a:off x="0" y="3482868"/>
          <a:ext cx="7687220" cy="879248"/>
        </a:xfrm>
        <a:prstGeom prst="upArrowCallout">
          <a:avLst/>
        </a:prstGeom>
        <a:solidFill>
          <a:schemeClr val="accent5">
            <a:lumMod val="75000"/>
          </a:scheme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</a:t>
          </a:r>
          <a:r>
            <a:rPr lang="en-US" sz="2000" kern="1200" baseline="30000" dirty="0"/>
            <a:t>st</a:t>
          </a:r>
          <a:r>
            <a:rPr lang="en-US" sz="2000" kern="1200" dirty="0"/>
            <a:t> Planning and Zoning Commission Hearing – October (tentatively)</a:t>
          </a:r>
        </a:p>
      </dsp:txBody>
      <dsp:txXfrm rot="10800000">
        <a:off x="0" y="3482868"/>
        <a:ext cx="7687220" cy="571309"/>
      </dsp:txXfrm>
    </dsp:sp>
    <dsp:sp modelId="{94431C17-BEBC-4FBF-8FE9-76A8D58E1114}">
      <dsp:nvSpPr>
        <dsp:cNvPr id="0" name=""/>
        <dsp:cNvSpPr/>
      </dsp:nvSpPr>
      <dsp:spPr>
        <a:xfrm rot="10800000">
          <a:off x="0" y="2612195"/>
          <a:ext cx="7687220" cy="879248"/>
        </a:xfrm>
        <a:prstGeom prst="upArrowCallout">
          <a:avLst/>
        </a:prstGeom>
        <a:solidFill>
          <a:schemeClr val="accent6">
            <a:lumMod val="75000"/>
          </a:scheme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2</a:t>
          </a:r>
          <a:r>
            <a:rPr lang="en-US" sz="2000" kern="1200" baseline="30000" dirty="0"/>
            <a:t>nd</a:t>
          </a:r>
          <a:r>
            <a:rPr lang="en-US" sz="2000" kern="1200" dirty="0"/>
            <a:t> Neighborhood Meeting – August (tentatively)</a:t>
          </a:r>
        </a:p>
      </dsp:txBody>
      <dsp:txXfrm rot="10800000">
        <a:off x="0" y="2612195"/>
        <a:ext cx="7687220" cy="571309"/>
      </dsp:txXfrm>
    </dsp:sp>
    <dsp:sp modelId="{3C3C3252-812D-4A7D-824B-22718597BDC8}">
      <dsp:nvSpPr>
        <dsp:cNvPr id="0" name=""/>
        <dsp:cNvSpPr/>
      </dsp:nvSpPr>
      <dsp:spPr>
        <a:xfrm rot="10800000">
          <a:off x="0" y="1741522"/>
          <a:ext cx="7687220" cy="879248"/>
        </a:xfrm>
        <a:prstGeom prst="upArrowCallout">
          <a:avLst/>
        </a:prstGeom>
        <a:solidFill>
          <a:schemeClr val="bg1">
            <a:lumMod val="50000"/>
          </a:schemeClr>
        </a:solidFill>
        <a:ln w="28575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Formal submittal</a:t>
          </a:r>
        </a:p>
      </dsp:txBody>
      <dsp:txXfrm rot="10800000">
        <a:off x="0" y="1741522"/>
        <a:ext cx="7687220" cy="571309"/>
      </dsp:txXfrm>
    </dsp:sp>
    <dsp:sp modelId="{2A82591A-7CB1-4026-A3EA-44ED055AF59F}">
      <dsp:nvSpPr>
        <dsp:cNvPr id="0" name=""/>
        <dsp:cNvSpPr/>
      </dsp:nvSpPr>
      <dsp:spPr>
        <a:xfrm rot="10800000">
          <a:off x="0" y="870848"/>
          <a:ext cx="7687220" cy="879248"/>
        </a:xfrm>
        <a:prstGeom prst="upArrowCallout">
          <a:avLst/>
        </a:prstGeom>
        <a:solidFill>
          <a:schemeClr val="accent6">
            <a:lumMod val="75000"/>
          </a:schemeClr>
        </a:solidFill>
        <a:ln w="28575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</a:t>
          </a:r>
          <a:r>
            <a:rPr lang="en-US" sz="2000" kern="1200" baseline="30000" dirty="0"/>
            <a:t>st</a:t>
          </a:r>
          <a:r>
            <a:rPr lang="en-US" sz="2000" kern="1200" dirty="0"/>
            <a:t> Neighborhood Meeting – April 27, 2022</a:t>
          </a:r>
        </a:p>
      </dsp:txBody>
      <dsp:txXfrm rot="10800000">
        <a:off x="0" y="870848"/>
        <a:ext cx="7687220" cy="571309"/>
      </dsp:txXfrm>
    </dsp:sp>
    <dsp:sp modelId="{E58C3E15-4921-4AA3-9ABB-FFDFE7671CA8}">
      <dsp:nvSpPr>
        <dsp:cNvPr id="0" name=""/>
        <dsp:cNvSpPr/>
      </dsp:nvSpPr>
      <dsp:spPr>
        <a:xfrm rot="10800000">
          <a:off x="0" y="69"/>
          <a:ext cx="7687220" cy="879248"/>
        </a:xfrm>
        <a:prstGeom prst="upArrowCallout">
          <a:avLst/>
        </a:prstGeom>
        <a:solidFill>
          <a:schemeClr val="accent6">
            <a:lumMod val="75000"/>
          </a:scheme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Informational Video – posted on </a:t>
          </a:r>
          <a:r>
            <a:rPr lang="en-US" sz="2000" u="sng" kern="1200" dirty="0"/>
            <a:t>OVprojects.com</a:t>
          </a:r>
          <a:r>
            <a:rPr lang="en-US" sz="2000" kern="1200" dirty="0"/>
            <a:t> April 12, 2022</a:t>
          </a:r>
        </a:p>
      </dsp:txBody>
      <dsp:txXfrm rot="10800000">
        <a:off x="0" y="69"/>
        <a:ext cx="7687220" cy="5713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9" tIns="45693" rIns="91379" bIns="45693" numCol="1" anchor="t" anchorCtr="0" compatLnSpc="1">
            <a:prstTxWarp prst="textNoShape">
              <a:avLst/>
            </a:prstTxWarp>
          </a:bodyPr>
          <a:lstStyle>
            <a:lvl1pPr defTabSz="914019" eaLnBrk="1" hangingPunct="1">
              <a:defRPr sz="1200"/>
            </a:lvl1pPr>
          </a:lstStyle>
          <a:p>
            <a:endParaRPr lang="en-US" altLang="en-US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027" y="0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9" tIns="45693" rIns="91379" bIns="45693" numCol="1" anchor="t" anchorCtr="0" compatLnSpc="1">
            <a:prstTxWarp prst="textNoShape">
              <a:avLst/>
            </a:prstTxWarp>
          </a:bodyPr>
          <a:lstStyle>
            <a:lvl1pPr algn="r" defTabSz="914019" eaLnBrk="1" hangingPunct="1">
              <a:defRPr sz="1200"/>
            </a:lvl1pPr>
          </a:lstStyle>
          <a:p>
            <a:endParaRPr lang="en-US" altLang="en-US" dirty="0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684928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9" tIns="45693" rIns="91379" bIns="45693" numCol="1" anchor="b" anchorCtr="0" compatLnSpc="1">
            <a:prstTxWarp prst="textNoShape">
              <a:avLst/>
            </a:prstTxWarp>
          </a:bodyPr>
          <a:lstStyle>
            <a:lvl1pPr defTabSz="914019" eaLnBrk="1" hangingPunct="1">
              <a:defRPr sz="1200"/>
            </a:lvl1pPr>
          </a:lstStyle>
          <a:p>
            <a:endParaRPr lang="en-US" altLang="en-US" dirty="0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027" y="8684928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9" tIns="45693" rIns="91379" bIns="45693" numCol="1" anchor="b" anchorCtr="0" compatLnSpc="1">
            <a:prstTxWarp prst="textNoShape">
              <a:avLst/>
            </a:prstTxWarp>
          </a:bodyPr>
          <a:lstStyle>
            <a:lvl1pPr algn="r" defTabSz="914019" eaLnBrk="1" hangingPunct="1">
              <a:defRPr sz="1200"/>
            </a:lvl1pPr>
          </a:lstStyle>
          <a:p>
            <a:fld id="{CA1E5B01-67C4-4FFA-A8E5-9D9D55EC0F4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318683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9" tIns="45693" rIns="91379" bIns="45693" numCol="1" anchor="t" anchorCtr="0" compatLnSpc="1">
            <a:prstTxWarp prst="textNoShape">
              <a:avLst/>
            </a:prstTxWarp>
          </a:bodyPr>
          <a:lstStyle>
            <a:lvl1pPr defTabSz="914019" eaLnBrk="1" hangingPunct="1">
              <a:defRPr sz="1200"/>
            </a:lvl1pPr>
          </a:lstStyle>
          <a:p>
            <a:endParaRPr lang="en-US" alt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027" y="0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9" tIns="45693" rIns="91379" bIns="45693" numCol="1" anchor="t" anchorCtr="0" compatLnSpc="1">
            <a:prstTxWarp prst="textNoShape">
              <a:avLst/>
            </a:prstTxWarp>
          </a:bodyPr>
          <a:lstStyle>
            <a:lvl1pPr algn="r" defTabSz="914019" eaLnBrk="1" hangingPunct="1">
              <a:defRPr sz="1200"/>
            </a:lvl1pPr>
          </a:lstStyle>
          <a:p>
            <a:endParaRPr lang="en-US" altLang="en-US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4871" y="4344029"/>
            <a:ext cx="5488263" cy="41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9" tIns="45693" rIns="91379" bIns="45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684928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9" tIns="45693" rIns="91379" bIns="45693" numCol="1" anchor="b" anchorCtr="0" compatLnSpc="1">
            <a:prstTxWarp prst="textNoShape">
              <a:avLst/>
            </a:prstTxWarp>
          </a:bodyPr>
          <a:lstStyle>
            <a:lvl1pPr defTabSz="914019" eaLnBrk="1" hangingPunct="1">
              <a:defRPr sz="1200"/>
            </a:lvl1pPr>
          </a:lstStyle>
          <a:p>
            <a:endParaRPr lang="en-US" altLang="en-US" dirty="0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027" y="8684928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9" tIns="45693" rIns="91379" bIns="45693" numCol="1" anchor="b" anchorCtr="0" compatLnSpc="1">
            <a:prstTxWarp prst="textNoShape">
              <a:avLst/>
            </a:prstTxWarp>
          </a:bodyPr>
          <a:lstStyle>
            <a:lvl1pPr algn="r" defTabSz="914019" eaLnBrk="1" hangingPunct="1">
              <a:defRPr sz="1200"/>
            </a:lvl1pPr>
          </a:lstStyle>
          <a:p>
            <a:fld id="{ED77B7F6-6D9C-42F2-91A5-1446652F955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731881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8723" indent="-2802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1113" indent="-22422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9558" indent="-22422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18004" indent="-22422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66447" indent="-2242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14892" indent="-2242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63337" indent="-2242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11782" indent="-2242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838B67F-C7ED-4772-97EE-FC4432DC92E8}" type="slidenum">
              <a:rPr lang="en-US" altLang="en-US" smtClean="0"/>
              <a:pPr/>
              <a:t>1</a:t>
            </a:fld>
            <a:endParaRPr lang="en-US" altLang="en-US" dirty="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Good evening…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My name </a:t>
            </a:r>
          </a:p>
        </p:txBody>
      </p:sp>
    </p:spTree>
    <p:extLst>
      <p:ext uri="{BB962C8B-B14F-4D97-AF65-F5344CB8AC3E}">
        <p14:creationId xmlns:p14="http://schemas.microsoft.com/office/powerpoint/2010/main" val="1039817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7B7F6-6D9C-42F2-91A5-1446652F9551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5569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7B7F6-6D9C-42F2-91A5-1446652F9551}" type="slidenum">
              <a:rPr lang="en-US" altLang="en-US" smtClean="0">
                <a:solidFill>
                  <a:srgbClr val="000000"/>
                </a:solidFill>
              </a:rPr>
              <a:pPr/>
              <a:t>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630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Our purpose</a:t>
            </a:r>
            <a:r>
              <a:rPr lang="en-US" altLang="en-US" baseline="0" dirty="0"/>
              <a:t> is to go over:</a:t>
            </a:r>
          </a:p>
          <a:p>
            <a:pPr eaLnBrk="1" hangingPunct="1"/>
            <a:endParaRPr lang="en-US" altLang="en-US" baseline="0" dirty="0"/>
          </a:p>
          <a:p>
            <a:pPr eaLnBrk="1" hangingPunct="1"/>
            <a:r>
              <a:rPr lang="en-US" altLang="en-US" baseline="0" dirty="0"/>
              <a:t>1. New</a:t>
            </a:r>
            <a:r>
              <a:rPr lang="en-US" altLang="en-US" dirty="0"/>
              <a:t> information == Formal resubmittal</a:t>
            </a:r>
          </a:p>
          <a:p>
            <a:pPr eaLnBrk="1" hangingPunct="1"/>
            <a:endParaRPr lang="en-US" altLang="en-US" baseline="0" dirty="0"/>
          </a:p>
          <a:p>
            <a:pPr eaLnBrk="1" hangingPunct="1"/>
            <a:r>
              <a:rPr lang="en-US" altLang="en-US" dirty="0"/>
              <a:t>2. Summarize the 1</a:t>
            </a:r>
            <a:r>
              <a:rPr lang="en-US" altLang="en-US" baseline="30000" dirty="0"/>
              <a:t>st</a:t>
            </a:r>
            <a:r>
              <a:rPr lang="en-US" altLang="en-US" dirty="0"/>
              <a:t> neighborhood meeting</a:t>
            </a:r>
          </a:p>
          <a:p>
            <a:pPr eaLnBrk="1" hangingPunct="1"/>
            <a:r>
              <a:rPr lang="en-US" altLang="en-US" dirty="0"/>
              <a:t>      - quickly go over the issues identified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3. Applicant to discuss their efforts to address those issues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7B7F6-6D9C-42F2-91A5-1446652F9551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5112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aseline="0" dirty="0"/>
              <a:t>GPA amendments are reviewed for conformance with the criteria onscreen, which I will go thru in coming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7B7F6-6D9C-42F2-91A5-1446652F9551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1072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neighborhood meeting issues:</a:t>
            </a:r>
          </a:p>
          <a:p>
            <a:pPr marL="171450" indent="-171450">
              <a:buFontTx/>
              <a:buChar char="-"/>
            </a:pPr>
            <a:r>
              <a:rPr lang="en-US" dirty="0"/>
              <a:t>Density 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Specifically Lot size transition to larger lots</a:t>
            </a:r>
          </a:p>
          <a:p>
            <a:pPr marL="171450" indent="-171450">
              <a:buFontTx/>
              <a:buChar char="-"/>
            </a:pPr>
            <a:r>
              <a:rPr lang="en-US" dirty="0"/>
              <a:t>Traffic</a:t>
            </a:r>
          </a:p>
          <a:p>
            <a:pPr marL="171450" indent="-171450">
              <a:buFontTx/>
              <a:buChar char="-"/>
            </a:pPr>
            <a:r>
              <a:rPr lang="en-US" dirty="0"/>
              <a:t>Water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Bufferyards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Viewsheds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7B7F6-6D9C-42F2-91A5-1446652F9551}" type="slidenum">
              <a:rPr lang="en-US" altLang="en-US" smtClean="0"/>
              <a:pPr/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25743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7B7F6-6D9C-42F2-91A5-1446652F9551}" type="slidenum">
              <a:rPr lang="en-US" altLang="en-US" smtClean="0">
                <a:solidFill>
                  <a:srgbClr val="000000"/>
                </a:solidFill>
              </a:rPr>
              <a:pPr/>
              <a:t>11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331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7B7F6-6D9C-42F2-91A5-1446652F9551}" type="slidenum">
              <a:rPr lang="en-US" altLang="en-US" smtClean="0"/>
              <a:pPr/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49553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A7C031C-1C47-4E1B-AF23-CBA0DE7A788F}" type="datetimeFigureOut">
              <a:rPr lang="en-US" smtClean="0"/>
              <a:pPr/>
              <a:t>4/27/2022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13FBA-A672-4D29-B97A-A3EA80D025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46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EC32-4D56-4E94-A1E2-D99B9AEA04F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69341"/>
            <a:ext cx="6915150" cy="535659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US" dirty="0"/>
              <a:t>Click to edit sub-header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04800" y="835941"/>
            <a:ext cx="7162800" cy="533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133601"/>
            <a:ext cx="7753350" cy="3048000"/>
          </a:xfrm>
        </p:spPr>
        <p:txBody>
          <a:bodyPr/>
          <a:lstStyle>
            <a:lvl1pPr marL="287338" indent="-287338">
              <a:buFontTx/>
              <a:buBlip>
                <a:blip r:embed="rId2"/>
              </a:buBlip>
              <a:defRPr sz="2400"/>
            </a:lvl1pPr>
            <a:lvl2pPr marL="514350" indent="-227013">
              <a:buFontTx/>
              <a:buBlip>
                <a:blip r:embed="rId3"/>
              </a:buBlip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1382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133599"/>
            <a:ext cx="3886200" cy="3276601"/>
          </a:xfrm>
        </p:spPr>
        <p:txBody>
          <a:bodyPr/>
          <a:lstStyle>
            <a:lvl1pPr marL="287338" indent="-287338">
              <a:buFontTx/>
              <a:buBlip>
                <a:blip r:embed="rId2"/>
              </a:buBlip>
              <a:defRPr sz="2400"/>
            </a:lvl1pPr>
            <a:lvl2pPr marL="514350" indent="-227013">
              <a:buFontTx/>
              <a:buBlip>
                <a:blip r:embed="rId3"/>
              </a:buBlip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969A5-A95F-46A6-8E6A-FEDF4F6B4173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69341"/>
            <a:ext cx="6915150" cy="535659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US" dirty="0"/>
              <a:t>Click to edit sub-header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835941"/>
            <a:ext cx="7162800" cy="533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648200" y="2133598"/>
            <a:ext cx="3886200" cy="3276601"/>
          </a:xfrm>
        </p:spPr>
        <p:txBody>
          <a:bodyPr/>
          <a:lstStyle>
            <a:lvl1pPr marL="287338" indent="-287338">
              <a:buFontTx/>
              <a:buBlip>
                <a:blip r:embed="rId2"/>
              </a:buBlip>
              <a:defRPr sz="2400"/>
            </a:lvl1pPr>
            <a:lvl2pPr marL="514350" indent="-227013">
              <a:buFontTx/>
              <a:buBlip>
                <a:blip r:embed="rId3"/>
              </a:buBlip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4660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95858-DDF4-4A64-BF2E-EFC1C887C252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69341"/>
            <a:ext cx="7600950" cy="535659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US" dirty="0"/>
              <a:t>Click to edit sub-header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4800" y="835941"/>
            <a:ext cx="7162800" cy="533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 hasCustomPrompt="1"/>
          </p:nvPr>
        </p:nvSpPr>
        <p:spPr>
          <a:xfrm>
            <a:off x="628650" y="1981200"/>
            <a:ext cx="7600950" cy="3962400"/>
          </a:xfrm>
        </p:spPr>
        <p:txBody>
          <a:bodyPr/>
          <a:lstStyle>
            <a:lvl1pPr marL="171450" indent="-171450">
              <a:buFontTx/>
              <a:buBlip>
                <a:blip r:embed="rId3"/>
              </a:buBlip>
              <a:defRPr sz="2400"/>
            </a:lvl1pPr>
            <a:lvl2pPr marL="514350" indent="-171450">
              <a:buFontTx/>
              <a:buBlip>
                <a:blip r:embed="rId4"/>
              </a:buBlip>
              <a:defRPr/>
            </a:lvl2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</p:txBody>
      </p:sp>
    </p:spTree>
    <p:extLst>
      <p:ext uri="{BB962C8B-B14F-4D97-AF65-F5344CB8AC3E}">
        <p14:creationId xmlns:p14="http://schemas.microsoft.com/office/powerpoint/2010/main" val="153575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67E6C-DAAA-4AAF-9684-8142F321594D}" type="datetimeFigureOut">
              <a:rPr lang="en-US" smtClean="0"/>
              <a:t>4/27/2022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E15B3-4461-4EC2-A238-34E0E98827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753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95858-DDF4-4A64-BF2E-EFC1C887C252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69341"/>
            <a:ext cx="6915150" cy="535659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US" dirty="0"/>
              <a:t>Click to edit sub-header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4800" y="835941"/>
            <a:ext cx="7162800" cy="533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48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432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969A5-A95F-46A6-8E6A-FEDF4F6B4173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54170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80" r:id="rId3"/>
    <p:sldLayoutId id="2147483682" r:id="rId4"/>
    <p:sldLayoutId id="2147483718" r:id="rId5"/>
    <p:sldLayoutId id="2147483719" r:id="rId6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Tx/>
        <a:buBlip>
          <a:blip r:embed="rId9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Tx/>
        <a:buBlip>
          <a:blip r:embed="rId9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Tx/>
        <a:buBlip>
          <a:blip r:embed="rId9"/>
        </a:buBlip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Tx/>
        <a:buBlip>
          <a:blip r:embed="rId9"/>
        </a:buBlip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ovprojects.com/" TargetMode="External"/><Relationship Id="rId4" Type="http://schemas.openxmlformats.org/officeDocument/2006/relationships/hyperlink" Target="mailto:ask@orovalleyaz.g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2093976" y="-460248"/>
            <a:ext cx="7205472" cy="2493264"/>
          </a:xfrm>
          <a:noFill/>
        </p:spPr>
        <p:txBody>
          <a:bodyPr/>
          <a:lstStyle/>
          <a:p>
            <a:pPr algn="ctr" eaLnBrk="1" hangingPunct="1"/>
            <a:r>
              <a:rPr lang="en-US" altLang="en-US" dirty="0"/>
              <a:t>Southeast corner of Tangerine and</a:t>
            </a:r>
            <a:br>
              <a:rPr lang="en-US" altLang="en-US" dirty="0"/>
            </a:br>
            <a:r>
              <a:rPr lang="en-US" altLang="en-US" dirty="0"/>
              <a:t> La Cholla Type 1 General Plan Amendment and Rezoning</a:t>
            </a:r>
            <a:br>
              <a:rPr lang="en-US" altLang="en-US" dirty="0"/>
            </a:br>
            <a:endParaRPr lang="en-US" altLang="en-US" sz="2200" dirty="0"/>
          </a:p>
        </p:txBody>
      </p:sp>
      <p:sp>
        <p:nvSpPr>
          <p:cNvPr id="819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3824478" y="1710463"/>
            <a:ext cx="3744468" cy="1066800"/>
          </a:xfrm>
          <a:noFill/>
        </p:spPr>
        <p:txBody>
          <a:bodyPr/>
          <a:lstStyle/>
          <a:p>
            <a:pPr algn="ctr" eaLnBrk="1" hangingPunct="1"/>
            <a:r>
              <a:rPr lang="en-US" altLang="en-US" dirty="0"/>
              <a:t>Neighborhood Meeting</a:t>
            </a:r>
          </a:p>
          <a:p>
            <a:pPr algn="ctr" eaLnBrk="1" hangingPunct="1"/>
            <a:r>
              <a:rPr lang="en-US" altLang="en-US" sz="2400" dirty="0"/>
              <a:t>April 27,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8C076C-9FE3-4942-A8FC-230AF007B4B2}"/>
              </a:ext>
            </a:extLst>
          </p:cNvPr>
          <p:cNvSpPr txBox="1"/>
          <p:nvPr/>
        </p:nvSpPr>
        <p:spPr>
          <a:xfrm>
            <a:off x="2767646" y="2839213"/>
            <a:ext cx="6096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altLang="en-US" sz="1600" b="1" dirty="0">
                <a:solidFill>
                  <a:schemeClr val="bg1"/>
                </a:solidFill>
                <a:latin typeface="+mj-lt"/>
              </a:rPr>
              <a:t>      </a:t>
            </a:r>
            <a:r>
              <a:rPr lang="en-US" altLang="en-US" sz="1600" b="1" u="sng" dirty="0">
                <a:solidFill>
                  <a:schemeClr val="bg1"/>
                </a:solidFill>
                <a:latin typeface="+mj-lt"/>
              </a:rPr>
              <a:t>Ground Rules for Neighborhood Meetings</a:t>
            </a:r>
          </a:p>
          <a:p>
            <a:pPr fontAlgn="auto">
              <a:spcAft>
                <a:spcPts val="0"/>
              </a:spcAft>
            </a:pPr>
            <a:endParaRPr lang="en-US" altLang="en-US" sz="1600" dirty="0">
              <a:solidFill>
                <a:schemeClr val="bg1"/>
              </a:solidFill>
              <a:latin typeface="+mn-lt"/>
            </a:endParaRPr>
          </a:p>
          <a:p>
            <a:pPr marL="457200" indent="-457200" algn="l" fontAlgn="auto">
              <a:spcAft>
                <a:spcPts val="0"/>
              </a:spcAft>
              <a:buFont typeface="+mj-lt"/>
              <a:buAutoNum type="arabicPeriod"/>
            </a:pPr>
            <a:r>
              <a:rPr lang="en-US" altLang="en-US" sz="1600" dirty="0">
                <a:solidFill>
                  <a:schemeClr val="bg1"/>
                </a:solidFill>
                <a:latin typeface="+mn-lt"/>
              </a:rPr>
              <a:t>Be respectful of all participants.</a:t>
            </a:r>
          </a:p>
          <a:p>
            <a:pPr marL="457200" indent="-457200" algn="l" fontAlgn="auto">
              <a:spcAft>
                <a:spcPts val="0"/>
              </a:spcAft>
              <a:buFont typeface="+mj-lt"/>
              <a:buAutoNum type="arabicPeriod"/>
            </a:pPr>
            <a:r>
              <a:rPr lang="en-US" altLang="en-US" sz="1600" dirty="0">
                <a:solidFill>
                  <a:schemeClr val="bg1"/>
                </a:solidFill>
                <a:latin typeface="+mn-lt"/>
              </a:rPr>
              <a:t>Celebrate areas of agreement.</a:t>
            </a:r>
          </a:p>
          <a:p>
            <a:pPr marL="457200" indent="-457200" algn="l" fontAlgn="auto">
              <a:spcAft>
                <a:spcPts val="0"/>
              </a:spcAft>
              <a:buFont typeface="+mj-lt"/>
              <a:buAutoNum type="arabicPeriod"/>
            </a:pPr>
            <a:r>
              <a:rPr lang="en-US" altLang="en-US" sz="1600" dirty="0">
                <a:solidFill>
                  <a:schemeClr val="bg1"/>
                </a:solidFill>
                <a:latin typeface="+mn-lt"/>
              </a:rPr>
              <a:t>Work on areas of disagreement respectfully.</a:t>
            </a:r>
          </a:p>
          <a:p>
            <a:pPr marL="457200" indent="-457200" algn="l" fontAlgn="auto">
              <a:spcAft>
                <a:spcPts val="0"/>
              </a:spcAft>
              <a:buFont typeface="+mj-lt"/>
              <a:buAutoNum type="arabicPeriod"/>
            </a:pPr>
            <a:r>
              <a:rPr lang="en-US" altLang="en-US" sz="1600" dirty="0">
                <a:solidFill>
                  <a:schemeClr val="bg1"/>
                </a:solidFill>
                <a:latin typeface="+mn-lt"/>
              </a:rPr>
              <a:t>Listen to each other and do not interrupt.</a:t>
            </a:r>
          </a:p>
          <a:p>
            <a:pPr marL="457200" indent="-457200" algn="l" fontAlgn="auto">
              <a:spcAft>
                <a:spcPts val="0"/>
              </a:spcAft>
              <a:buFont typeface="+mj-lt"/>
              <a:buAutoNum type="arabicPeriod"/>
            </a:pPr>
            <a:r>
              <a:rPr lang="en-US" altLang="en-US" sz="1600" dirty="0">
                <a:solidFill>
                  <a:schemeClr val="bg1"/>
                </a:solidFill>
                <a:latin typeface="+mn-lt"/>
              </a:rPr>
              <a:t>Focus on the issue at hand – and only the issue at hand.</a:t>
            </a:r>
          </a:p>
          <a:p>
            <a:pPr marL="457200" indent="-457200" algn="l" fontAlgn="auto">
              <a:spcAft>
                <a:spcPts val="0"/>
              </a:spcAft>
              <a:buFont typeface="+mj-lt"/>
              <a:buAutoNum type="arabicPeriod"/>
            </a:pPr>
            <a:r>
              <a:rPr lang="en-US" altLang="en-US" sz="1600" dirty="0">
                <a:solidFill>
                  <a:schemeClr val="bg1"/>
                </a:solidFill>
                <a:latin typeface="+mn-lt"/>
              </a:rPr>
              <a:t>Silence our cell phones to minimize interruptions.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96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A72CC4-E581-47A4-868D-FC0C91562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Applicant slides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D23F5E-5C6C-4A59-801D-0D326B777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1987"/>
            <a:ext cx="9144000" cy="619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4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112488319"/>
              </p:ext>
            </p:extLst>
          </p:nvPr>
        </p:nvGraphicFramePr>
        <p:xfrm>
          <a:off x="850605" y="158159"/>
          <a:ext cx="7687220" cy="5796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7-Point Star 7"/>
          <p:cNvSpPr/>
          <p:nvPr/>
        </p:nvSpPr>
        <p:spPr>
          <a:xfrm>
            <a:off x="371974" y="903767"/>
            <a:ext cx="957262" cy="828675"/>
          </a:xfrm>
          <a:prstGeom prst="star7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We are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6CEFA3-1C63-492E-8199-2F32405CD9C4}"/>
              </a:ext>
            </a:extLst>
          </p:cNvPr>
          <p:cNvSpPr txBox="1"/>
          <p:nvPr/>
        </p:nvSpPr>
        <p:spPr>
          <a:xfrm>
            <a:off x="2179306" y="6053510"/>
            <a:ext cx="4393753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Questions: </a:t>
            </a:r>
            <a:r>
              <a:rPr lang="en-US" dirty="0"/>
              <a:t>ask@orovalleyaz.gov</a:t>
            </a:r>
          </a:p>
          <a:p>
            <a:r>
              <a:rPr lang="en-US" b="1" dirty="0"/>
              <a:t>Info: </a:t>
            </a:r>
            <a:r>
              <a:rPr lang="en-US" dirty="0"/>
              <a:t>www.OVprojects.com </a:t>
            </a:r>
          </a:p>
        </p:txBody>
      </p:sp>
    </p:spTree>
    <p:extLst>
      <p:ext uri="{BB962C8B-B14F-4D97-AF65-F5344CB8AC3E}">
        <p14:creationId xmlns:p14="http://schemas.microsoft.com/office/powerpoint/2010/main" val="100129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 Contact and Project Website </a:t>
            </a: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52436" y="1685926"/>
            <a:ext cx="8177213" cy="3420148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3"/>
              </a:buBlip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3"/>
              </a:buBlip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FontTx/>
              <a:buNone/>
            </a:pPr>
            <a:r>
              <a:rPr lang="en-US" altLang="en-US" dirty="0"/>
              <a:t>Jessica Hynd</a:t>
            </a:r>
          </a:p>
          <a:p>
            <a:pPr algn="ctr" fontAlgn="auto">
              <a:spcAft>
                <a:spcPts val="0"/>
              </a:spcAft>
              <a:buFontTx/>
              <a:buNone/>
            </a:pPr>
            <a:r>
              <a:rPr lang="en-US" altLang="en-US" dirty="0"/>
              <a:t>Constituent Services Coordinator</a:t>
            </a:r>
          </a:p>
          <a:p>
            <a:pPr algn="ctr" fontAlgn="auto">
              <a:spcAft>
                <a:spcPts val="0"/>
              </a:spcAft>
              <a:buFontTx/>
              <a:buNone/>
            </a:pPr>
            <a:r>
              <a:rPr lang="en-US" altLang="en-US" dirty="0"/>
              <a:t>Phone: (520) 229-4711</a:t>
            </a:r>
          </a:p>
          <a:p>
            <a:pPr algn="ctr" fontAlgn="auto">
              <a:spcAft>
                <a:spcPts val="0"/>
              </a:spcAft>
              <a:buFontTx/>
              <a:buNone/>
            </a:pPr>
            <a:r>
              <a:rPr lang="en-US" altLang="en-US" dirty="0">
                <a:hlinkClick r:id="rId4"/>
              </a:rPr>
              <a:t>ask@orovalleyaz.gov</a:t>
            </a:r>
            <a:r>
              <a:rPr lang="en-US" altLang="en-US" dirty="0"/>
              <a:t> </a:t>
            </a:r>
          </a:p>
          <a:p>
            <a:pPr algn="ctr" fontAlgn="auto">
              <a:spcAft>
                <a:spcPts val="0"/>
              </a:spcAft>
              <a:buFontTx/>
              <a:buNone/>
            </a:pPr>
            <a:endParaRPr lang="en-US" altLang="en-US" dirty="0"/>
          </a:p>
          <a:p>
            <a:pPr algn="ctr" fontAlgn="auto">
              <a:spcAft>
                <a:spcPts val="0"/>
              </a:spcAft>
              <a:buFontTx/>
              <a:buNone/>
            </a:pPr>
            <a:r>
              <a:rPr lang="en-US" altLang="en-US" dirty="0">
                <a:hlinkClick r:id="rId5"/>
              </a:rPr>
              <a:t>www.OVprojects.com</a:t>
            </a:r>
            <a:r>
              <a:rPr lang="en-US" altLang="en-US" dirty="0"/>
              <a:t> </a:t>
            </a:r>
          </a:p>
          <a:p>
            <a:pPr algn="ctr" fontAlgn="auto">
              <a:spcAft>
                <a:spcPts val="0"/>
              </a:spcAft>
              <a:buFontTx/>
              <a:buNone/>
            </a:pPr>
            <a:r>
              <a:rPr lang="en-US" altLang="en-US" b="1" dirty="0"/>
              <a:t>SEC Tangerine &amp; La Cholla </a:t>
            </a:r>
          </a:p>
          <a:p>
            <a:pPr algn="ctr" fontAlgn="auto">
              <a:spcAft>
                <a:spcPts val="0"/>
              </a:spcAft>
              <a:buFontTx/>
              <a:buNone/>
            </a:pPr>
            <a:r>
              <a:rPr lang="en-US" altLang="en-US" b="1" dirty="0"/>
              <a:t>Type 1 General Plan Amendment and Rezoning</a:t>
            </a:r>
          </a:p>
          <a:p>
            <a:pPr algn="ctr" fontAlgn="auto">
              <a:spcAft>
                <a:spcPts val="0"/>
              </a:spcAft>
              <a:buFontTx/>
              <a:buNone/>
            </a:pPr>
            <a:r>
              <a:rPr lang="en-US" altLang="en-US" dirty="0"/>
              <a:t> </a:t>
            </a:r>
          </a:p>
          <a:p>
            <a:pPr algn="ctr" fontAlgn="auto">
              <a:spcAft>
                <a:spcPts val="0"/>
              </a:spcAft>
              <a:buFontTx/>
              <a:buNone/>
            </a:pPr>
            <a:endParaRPr lang="en-US" altLang="en-US" u="sng" dirty="0"/>
          </a:p>
          <a:p>
            <a:pPr marL="0" indent="0" fontAlgn="auto">
              <a:spcAft>
                <a:spcPts val="0"/>
              </a:spcAft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32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" y="1485900"/>
            <a:ext cx="7162800" cy="400050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Purpose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C6B308-A3E4-44BD-9D12-652A4C307468}"/>
              </a:ext>
            </a:extLst>
          </p:cNvPr>
          <p:cNvSpPr/>
          <p:nvPr/>
        </p:nvSpPr>
        <p:spPr>
          <a:xfrm>
            <a:off x="7052479" y="5164351"/>
            <a:ext cx="1881798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b="1" spc="38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Rams </a:t>
            </a:r>
          </a:p>
          <a:p>
            <a:pPr algn="ctr"/>
            <a:r>
              <a:rPr lang="en-US" b="1" spc="38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Canyon &amp; Pass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310C6A3E-358E-434E-ACF5-3F7E36B39BE8}"/>
              </a:ext>
            </a:extLst>
          </p:cNvPr>
          <p:cNvSpPr txBox="1">
            <a:spLocks/>
          </p:cNvSpPr>
          <p:nvPr/>
        </p:nvSpPr>
        <p:spPr>
          <a:xfrm>
            <a:off x="47277" y="2113064"/>
            <a:ext cx="4289221" cy="376578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3"/>
              </a:buBlip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3"/>
              </a:buBlip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defTabSz="514350" fontAlgn="auto">
              <a:lnSpc>
                <a:spcPct val="100000"/>
              </a:lnSpc>
              <a:spcBef>
                <a:spcPts val="563"/>
              </a:spcBef>
              <a:spcAft>
                <a:spcPts val="60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INFORM, LISTEN AND ADDRESS YOUR CONCERNS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914400" lvl="1" indent="-457200" defTabSz="514350" fontAlgn="auto">
              <a:lnSpc>
                <a:spcPct val="100000"/>
              </a:lnSpc>
              <a:spcBef>
                <a:spcPts val="281"/>
              </a:spcBef>
              <a:spcAft>
                <a:spcPts val="600"/>
              </a:spcAft>
              <a:buFont typeface="+mj-lt"/>
              <a:buAutoNum type="romanUcPeriod"/>
              <a:defRPr/>
            </a:pPr>
            <a:r>
              <a:rPr lang="en-US" sz="1900" dirty="0">
                <a:solidFill>
                  <a:prstClr val="black"/>
                </a:solidFill>
                <a:latin typeface="Calibri" panose="020F0502020204030204"/>
              </a:rPr>
              <a:t>Opportunities to stay involved</a:t>
            </a:r>
          </a:p>
          <a:p>
            <a:pPr marL="914400" lvl="1" indent="-457200" defTabSz="514350" fontAlgn="auto">
              <a:lnSpc>
                <a:spcPct val="100000"/>
              </a:lnSpc>
              <a:spcBef>
                <a:spcPts val="281"/>
              </a:spcBef>
              <a:spcAft>
                <a:spcPts val="600"/>
              </a:spcAft>
              <a:buFont typeface="+mj-lt"/>
              <a:buAutoNum type="romanUcPeriod"/>
              <a:defRPr/>
            </a:pPr>
            <a:r>
              <a:rPr lang="en-US" sz="1900" dirty="0">
                <a:solidFill>
                  <a:prstClr val="black"/>
                </a:solidFill>
                <a:latin typeface="Calibri" panose="020F0502020204030204"/>
              </a:rPr>
              <a:t>Brief overview by staff </a:t>
            </a:r>
          </a:p>
          <a:p>
            <a:pPr marL="914400" lvl="1" indent="-457200" defTabSz="514350" fontAlgn="auto">
              <a:lnSpc>
                <a:spcPct val="100000"/>
              </a:lnSpc>
              <a:spcBef>
                <a:spcPts val="281"/>
              </a:spcBef>
              <a:spcAft>
                <a:spcPts val="600"/>
              </a:spcAft>
              <a:buFont typeface="+mj-lt"/>
              <a:buAutoNum type="romanUcPeriod"/>
              <a:defRPr/>
            </a:pPr>
            <a:r>
              <a:rPr lang="en-US" sz="1900" dirty="0">
                <a:solidFill>
                  <a:prstClr val="black"/>
                </a:solidFill>
                <a:latin typeface="Calibri" panose="020F0502020204030204"/>
              </a:rPr>
              <a:t>Applicant presentation</a:t>
            </a:r>
          </a:p>
          <a:p>
            <a:pPr marL="914400" lvl="1" indent="-457200" defTabSz="514350" fontAlgn="auto">
              <a:lnSpc>
                <a:spcPct val="100000"/>
              </a:lnSpc>
              <a:spcBef>
                <a:spcPts val="281"/>
              </a:spcBef>
              <a:spcAft>
                <a:spcPts val="600"/>
              </a:spcAft>
              <a:buFont typeface="+mj-lt"/>
              <a:buAutoNum type="romanUcPeriod" startAt="3"/>
              <a:defRPr/>
            </a:pPr>
            <a:r>
              <a:rPr lang="en-US" sz="19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YOUR TURN! </a:t>
            </a:r>
          </a:p>
          <a:p>
            <a:pPr marL="914400" lvl="1" indent="-457200" defTabSz="514350" fontAlgn="auto">
              <a:lnSpc>
                <a:spcPct val="100000"/>
              </a:lnSpc>
              <a:spcBef>
                <a:spcPts val="281"/>
              </a:spcBef>
              <a:spcAft>
                <a:spcPts val="600"/>
              </a:spcAft>
              <a:buFont typeface="+mj-lt"/>
              <a:buAutoNum type="romanUcPeriod" startAt="3"/>
              <a:defRPr/>
            </a:pPr>
            <a:r>
              <a:rPr lang="en-US" sz="1900" dirty="0">
                <a:solidFill>
                  <a:prstClr val="black"/>
                </a:solidFill>
                <a:latin typeface="Calibri" panose="020F0502020204030204"/>
              </a:rPr>
              <a:t>Upcoming meetings </a:t>
            </a:r>
          </a:p>
          <a:p>
            <a:pPr marL="0" indent="0" defTabSz="514350" fontAlgn="auto">
              <a:spcBef>
                <a:spcPts val="563"/>
              </a:spcBef>
              <a:spcAft>
                <a:spcPts val="0"/>
              </a:spcAft>
              <a:buNone/>
              <a:defRPr/>
            </a:pP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C5274C0-52BD-40A9-B827-3921CBEDEE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12"/>
          <a:stretch/>
        </p:blipFill>
        <p:spPr>
          <a:xfrm>
            <a:off x="4336498" y="1369341"/>
            <a:ext cx="4719109" cy="535803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7513211A-5940-4E67-A537-6DF9D53C29EC}"/>
              </a:ext>
            </a:extLst>
          </p:cNvPr>
          <p:cNvSpPr txBox="1">
            <a:spLocks/>
          </p:cNvSpPr>
          <p:nvPr/>
        </p:nvSpPr>
        <p:spPr>
          <a:xfrm>
            <a:off x="304800" y="835941"/>
            <a:ext cx="7162800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Purpose</a:t>
            </a:r>
          </a:p>
        </p:txBody>
      </p:sp>
    </p:spTree>
    <p:extLst>
      <p:ext uri="{BB962C8B-B14F-4D97-AF65-F5344CB8AC3E}">
        <p14:creationId xmlns:p14="http://schemas.microsoft.com/office/powerpoint/2010/main" val="327901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639666355"/>
              </p:ext>
            </p:extLst>
          </p:nvPr>
        </p:nvGraphicFramePr>
        <p:xfrm>
          <a:off x="850605" y="158159"/>
          <a:ext cx="7687220" cy="5796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7-Point Star 7"/>
          <p:cNvSpPr/>
          <p:nvPr/>
        </p:nvSpPr>
        <p:spPr>
          <a:xfrm>
            <a:off x="286494" y="903767"/>
            <a:ext cx="957262" cy="828675"/>
          </a:xfrm>
          <a:prstGeom prst="star7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We are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6CEFA3-1C63-492E-8199-2F32405CD9C4}"/>
              </a:ext>
            </a:extLst>
          </p:cNvPr>
          <p:cNvSpPr txBox="1"/>
          <p:nvPr/>
        </p:nvSpPr>
        <p:spPr>
          <a:xfrm>
            <a:off x="2179306" y="6053510"/>
            <a:ext cx="4393753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Questions: </a:t>
            </a:r>
            <a:r>
              <a:rPr lang="en-US" dirty="0"/>
              <a:t>ask@orovalleyaz.gov</a:t>
            </a:r>
          </a:p>
          <a:p>
            <a:r>
              <a:rPr lang="en-US" b="1" dirty="0"/>
              <a:t>Info: </a:t>
            </a:r>
            <a:r>
              <a:rPr lang="en-US" dirty="0"/>
              <a:t>www.OVprojects.com </a:t>
            </a:r>
          </a:p>
        </p:txBody>
      </p:sp>
    </p:spTree>
    <p:extLst>
      <p:ext uri="{BB962C8B-B14F-4D97-AF65-F5344CB8AC3E}">
        <p14:creationId xmlns:p14="http://schemas.microsoft.com/office/powerpoint/2010/main" val="424938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 Map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C0D04CE-950E-4150-A04A-E66537883511}"/>
              </a:ext>
            </a:extLst>
          </p:cNvPr>
          <p:cNvGrpSpPr/>
          <p:nvPr/>
        </p:nvGrpSpPr>
        <p:grpSpPr>
          <a:xfrm>
            <a:off x="304800" y="1471563"/>
            <a:ext cx="8264665" cy="5380520"/>
            <a:chOff x="304800" y="1471563"/>
            <a:chExt cx="8264665" cy="53805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40563D3-AC6B-4F2A-9898-2FB150CCBA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4" t="-1" r="3977" b="-1025"/>
            <a:stretch/>
          </p:blipFill>
          <p:spPr>
            <a:xfrm>
              <a:off x="304800" y="1471563"/>
              <a:ext cx="8248481" cy="538052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0DF7413-34A5-43F6-BD74-5E6DD9FCE949}"/>
                </a:ext>
              </a:extLst>
            </p:cNvPr>
            <p:cNvSpPr/>
            <p:nvPr/>
          </p:nvSpPr>
          <p:spPr>
            <a:xfrm>
              <a:off x="4822630" y="2565224"/>
              <a:ext cx="2167717" cy="2821214"/>
            </a:xfrm>
            <a:custGeom>
              <a:avLst/>
              <a:gdLst>
                <a:gd name="connsiteX0" fmla="*/ 0 w 2112264"/>
                <a:gd name="connsiteY0" fmla="*/ 0 h 2761488"/>
                <a:gd name="connsiteX1" fmla="*/ 2075688 w 2112264"/>
                <a:gd name="connsiteY1" fmla="*/ 0 h 2761488"/>
                <a:gd name="connsiteX2" fmla="*/ 2112264 w 2112264"/>
                <a:gd name="connsiteY2" fmla="*/ 320040 h 2761488"/>
                <a:gd name="connsiteX3" fmla="*/ 2011680 w 2112264"/>
                <a:gd name="connsiteY3" fmla="*/ 777240 h 2761488"/>
                <a:gd name="connsiteX4" fmla="*/ 2011680 w 2112264"/>
                <a:gd name="connsiteY4" fmla="*/ 923544 h 2761488"/>
                <a:gd name="connsiteX5" fmla="*/ 2057400 w 2112264"/>
                <a:gd name="connsiteY5" fmla="*/ 1161288 h 2761488"/>
                <a:gd name="connsiteX6" fmla="*/ 1929384 w 2112264"/>
                <a:gd name="connsiteY6" fmla="*/ 1527048 h 2761488"/>
                <a:gd name="connsiteX7" fmla="*/ 1956816 w 2112264"/>
                <a:gd name="connsiteY7" fmla="*/ 1847088 h 2761488"/>
                <a:gd name="connsiteX8" fmla="*/ 1737360 w 2112264"/>
                <a:gd name="connsiteY8" fmla="*/ 1874520 h 2761488"/>
                <a:gd name="connsiteX9" fmla="*/ 996696 w 2112264"/>
                <a:gd name="connsiteY9" fmla="*/ 1993392 h 2761488"/>
                <a:gd name="connsiteX10" fmla="*/ 329184 w 2112264"/>
                <a:gd name="connsiteY10" fmla="*/ 2450592 h 2761488"/>
                <a:gd name="connsiteX11" fmla="*/ 128016 w 2112264"/>
                <a:gd name="connsiteY11" fmla="*/ 2761488 h 2761488"/>
                <a:gd name="connsiteX12" fmla="*/ 109728 w 2112264"/>
                <a:gd name="connsiteY12" fmla="*/ 2542032 h 2761488"/>
                <a:gd name="connsiteX13" fmla="*/ 36576 w 2112264"/>
                <a:gd name="connsiteY13" fmla="*/ 2523744 h 2761488"/>
                <a:gd name="connsiteX14" fmla="*/ 0 w 2112264"/>
                <a:gd name="connsiteY14" fmla="*/ 0 h 276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12264" h="2761488">
                  <a:moveTo>
                    <a:pt x="0" y="0"/>
                  </a:moveTo>
                  <a:lnTo>
                    <a:pt x="2075688" y="0"/>
                  </a:lnTo>
                  <a:lnTo>
                    <a:pt x="2112264" y="320040"/>
                  </a:lnTo>
                  <a:lnTo>
                    <a:pt x="2011680" y="777240"/>
                  </a:lnTo>
                  <a:lnTo>
                    <a:pt x="2011680" y="923544"/>
                  </a:lnTo>
                  <a:lnTo>
                    <a:pt x="2057400" y="1161288"/>
                  </a:lnTo>
                  <a:lnTo>
                    <a:pt x="1929384" y="1527048"/>
                  </a:lnTo>
                  <a:lnTo>
                    <a:pt x="1956816" y="1847088"/>
                  </a:lnTo>
                  <a:lnTo>
                    <a:pt x="1737360" y="1874520"/>
                  </a:lnTo>
                  <a:lnTo>
                    <a:pt x="996696" y="1993392"/>
                  </a:lnTo>
                  <a:lnTo>
                    <a:pt x="329184" y="2450592"/>
                  </a:lnTo>
                  <a:lnTo>
                    <a:pt x="128016" y="2761488"/>
                  </a:lnTo>
                  <a:lnTo>
                    <a:pt x="109728" y="2542032"/>
                  </a:lnTo>
                  <a:lnTo>
                    <a:pt x="36576" y="252374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A2A9B0C-53D6-4B34-9159-791EB6F7C67D}"/>
                </a:ext>
              </a:extLst>
            </p:cNvPr>
            <p:cNvSpPr/>
            <p:nvPr/>
          </p:nvSpPr>
          <p:spPr>
            <a:xfrm>
              <a:off x="5410773" y="3066536"/>
              <a:ext cx="1002636" cy="2399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416B5A-07EB-44E7-86CB-457020119A03}"/>
                </a:ext>
              </a:extLst>
            </p:cNvPr>
            <p:cNvSpPr/>
            <p:nvPr/>
          </p:nvSpPr>
          <p:spPr>
            <a:xfrm>
              <a:off x="5410773" y="3375984"/>
              <a:ext cx="1002636" cy="2399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68DE2DB-5830-44EB-9998-6F5BDFCA3806}"/>
                </a:ext>
              </a:extLst>
            </p:cNvPr>
            <p:cNvSpPr txBox="1"/>
            <p:nvPr/>
          </p:nvSpPr>
          <p:spPr>
            <a:xfrm>
              <a:off x="5245401" y="3004184"/>
              <a:ext cx="13221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</a:rPr>
                <a:t>Subject</a:t>
              </a:r>
            </a:p>
            <a:p>
              <a:pPr algn="ctr"/>
              <a:r>
                <a:rPr lang="en-US" b="1" dirty="0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</a:rPr>
                <a:t>Property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889CC07-8332-4219-ACE1-1885A178A980}"/>
                </a:ext>
              </a:extLst>
            </p:cNvPr>
            <p:cNvSpPr txBox="1"/>
            <p:nvPr/>
          </p:nvSpPr>
          <p:spPr>
            <a:xfrm>
              <a:off x="4782999" y="1872498"/>
              <a:ext cx="2002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TANGERINE RD.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DE554DD-BC62-4F58-B224-9493BC184923}"/>
                </a:ext>
              </a:extLst>
            </p:cNvPr>
            <p:cNvSpPr/>
            <p:nvPr/>
          </p:nvSpPr>
          <p:spPr>
            <a:xfrm>
              <a:off x="806116" y="5498432"/>
              <a:ext cx="3673901" cy="1263315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5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3E1168-1C5D-4AD1-A336-D7AEFF3D49AF}"/>
                </a:ext>
              </a:extLst>
            </p:cNvPr>
            <p:cNvSpPr txBox="1"/>
            <p:nvPr/>
          </p:nvSpPr>
          <p:spPr>
            <a:xfrm>
              <a:off x="1398682" y="5914645"/>
              <a:ext cx="248876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Rancho del Plata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9CF6457-6854-40B8-91FB-EAD0DC2BC62D}"/>
                </a:ext>
              </a:extLst>
            </p:cNvPr>
            <p:cNvSpPr/>
            <p:nvPr/>
          </p:nvSpPr>
          <p:spPr>
            <a:xfrm>
              <a:off x="4895681" y="2557083"/>
              <a:ext cx="3673784" cy="4232135"/>
            </a:xfrm>
            <a:custGeom>
              <a:avLst/>
              <a:gdLst>
                <a:gd name="connsiteX0" fmla="*/ 2095838 w 3997466"/>
                <a:gd name="connsiteY0" fmla="*/ 0 h 4256411"/>
                <a:gd name="connsiteX1" fmla="*/ 3997466 w 3997466"/>
                <a:gd name="connsiteY1" fmla="*/ 0 h 4256411"/>
                <a:gd name="connsiteX2" fmla="*/ 3997466 w 3997466"/>
                <a:gd name="connsiteY2" fmla="*/ 4256411 h 4256411"/>
                <a:gd name="connsiteX3" fmla="*/ 16184 w 3997466"/>
                <a:gd name="connsiteY3" fmla="*/ 4224043 h 4256411"/>
                <a:gd name="connsiteX4" fmla="*/ 0 w 3997466"/>
                <a:gd name="connsiteY4" fmla="*/ 2985961 h 4256411"/>
                <a:gd name="connsiteX5" fmla="*/ 89013 w 3997466"/>
                <a:gd name="connsiteY5" fmla="*/ 2872673 h 4256411"/>
                <a:gd name="connsiteX6" fmla="*/ 315590 w 3997466"/>
                <a:gd name="connsiteY6" fmla="*/ 2540899 h 4256411"/>
                <a:gd name="connsiteX7" fmla="*/ 954861 w 3997466"/>
                <a:gd name="connsiteY7" fmla="*/ 2112021 h 4256411"/>
                <a:gd name="connsiteX8" fmla="*/ 1990641 w 3997466"/>
                <a:gd name="connsiteY8" fmla="*/ 1942089 h 4256411"/>
                <a:gd name="connsiteX9" fmla="*/ 1958273 w 3997466"/>
                <a:gd name="connsiteY9" fmla="*/ 1594131 h 4256411"/>
                <a:gd name="connsiteX10" fmla="*/ 2112022 w 3997466"/>
                <a:gd name="connsiteY10" fmla="*/ 1213805 h 4256411"/>
                <a:gd name="connsiteX11" fmla="*/ 2047285 w 3997466"/>
                <a:gd name="connsiteY11" fmla="*/ 857756 h 4256411"/>
                <a:gd name="connsiteX12" fmla="*/ 2168666 w 3997466"/>
                <a:gd name="connsiteY12" fmla="*/ 283221 h 4256411"/>
                <a:gd name="connsiteX13" fmla="*/ 2095838 w 3997466"/>
                <a:gd name="connsiteY13" fmla="*/ 0 h 4256411"/>
                <a:gd name="connsiteX0" fmla="*/ 2095838 w 3997466"/>
                <a:gd name="connsiteY0" fmla="*/ 0 h 4232135"/>
                <a:gd name="connsiteX1" fmla="*/ 3997466 w 3997466"/>
                <a:gd name="connsiteY1" fmla="*/ 0 h 4232135"/>
                <a:gd name="connsiteX2" fmla="*/ 3673784 w 3997466"/>
                <a:gd name="connsiteY2" fmla="*/ 4232135 h 4232135"/>
                <a:gd name="connsiteX3" fmla="*/ 16184 w 3997466"/>
                <a:gd name="connsiteY3" fmla="*/ 4224043 h 4232135"/>
                <a:gd name="connsiteX4" fmla="*/ 0 w 3997466"/>
                <a:gd name="connsiteY4" fmla="*/ 2985961 h 4232135"/>
                <a:gd name="connsiteX5" fmla="*/ 89013 w 3997466"/>
                <a:gd name="connsiteY5" fmla="*/ 2872673 h 4232135"/>
                <a:gd name="connsiteX6" fmla="*/ 315590 w 3997466"/>
                <a:gd name="connsiteY6" fmla="*/ 2540899 h 4232135"/>
                <a:gd name="connsiteX7" fmla="*/ 954861 w 3997466"/>
                <a:gd name="connsiteY7" fmla="*/ 2112021 h 4232135"/>
                <a:gd name="connsiteX8" fmla="*/ 1990641 w 3997466"/>
                <a:gd name="connsiteY8" fmla="*/ 1942089 h 4232135"/>
                <a:gd name="connsiteX9" fmla="*/ 1958273 w 3997466"/>
                <a:gd name="connsiteY9" fmla="*/ 1594131 h 4232135"/>
                <a:gd name="connsiteX10" fmla="*/ 2112022 w 3997466"/>
                <a:gd name="connsiteY10" fmla="*/ 1213805 h 4232135"/>
                <a:gd name="connsiteX11" fmla="*/ 2047285 w 3997466"/>
                <a:gd name="connsiteY11" fmla="*/ 857756 h 4232135"/>
                <a:gd name="connsiteX12" fmla="*/ 2168666 w 3997466"/>
                <a:gd name="connsiteY12" fmla="*/ 283221 h 4232135"/>
                <a:gd name="connsiteX13" fmla="*/ 2095838 w 3997466"/>
                <a:gd name="connsiteY13" fmla="*/ 0 h 4232135"/>
                <a:gd name="connsiteX0" fmla="*/ 2095838 w 3673784"/>
                <a:gd name="connsiteY0" fmla="*/ 0 h 4232135"/>
                <a:gd name="connsiteX1" fmla="*/ 3665692 w 3673784"/>
                <a:gd name="connsiteY1" fmla="*/ 8092 h 4232135"/>
                <a:gd name="connsiteX2" fmla="*/ 3673784 w 3673784"/>
                <a:gd name="connsiteY2" fmla="*/ 4232135 h 4232135"/>
                <a:gd name="connsiteX3" fmla="*/ 16184 w 3673784"/>
                <a:gd name="connsiteY3" fmla="*/ 4224043 h 4232135"/>
                <a:gd name="connsiteX4" fmla="*/ 0 w 3673784"/>
                <a:gd name="connsiteY4" fmla="*/ 2985961 h 4232135"/>
                <a:gd name="connsiteX5" fmla="*/ 89013 w 3673784"/>
                <a:gd name="connsiteY5" fmla="*/ 2872673 h 4232135"/>
                <a:gd name="connsiteX6" fmla="*/ 315590 w 3673784"/>
                <a:gd name="connsiteY6" fmla="*/ 2540899 h 4232135"/>
                <a:gd name="connsiteX7" fmla="*/ 954861 w 3673784"/>
                <a:gd name="connsiteY7" fmla="*/ 2112021 h 4232135"/>
                <a:gd name="connsiteX8" fmla="*/ 1990641 w 3673784"/>
                <a:gd name="connsiteY8" fmla="*/ 1942089 h 4232135"/>
                <a:gd name="connsiteX9" fmla="*/ 1958273 w 3673784"/>
                <a:gd name="connsiteY9" fmla="*/ 1594131 h 4232135"/>
                <a:gd name="connsiteX10" fmla="*/ 2112022 w 3673784"/>
                <a:gd name="connsiteY10" fmla="*/ 1213805 h 4232135"/>
                <a:gd name="connsiteX11" fmla="*/ 2047285 w 3673784"/>
                <a:gd name="connsiteY11" fmla="*/ 857756 h 4232135"/>
                <a:gd name="connsiteX12" fmla="*/ 2168666 w 3673784"/>
                <a:gd name="connsiteY12" fmla="*/ 283221 h 4232135"/>
                <a:gd name="connsiteX13" fmla="*/ 2095838 w 3673784"/>
                <a:gd name="connsiteY13" fmla="*/ 0 h 4232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73784" h="4232135">
                  <a:moveTo>
                    <a:pt x="2095838" y="0"/>
                  </a:moveTo>
                  <a:lnTo>
                    <a:pt x="3665692" y="8092"/>
                  </a:lnTo>
                  <a:cubicBezTo>
                    <a:pt x="3668389" y="1416106"/>
                    <a:pt x="3671087" y="2824121"/>
                    <a:pt x="3673784" y="4232135"/>
                  </a:cubicBezTo>
                  <a:lnTo>
                    <a:pt x="16184" y="4224043"/>
                  </a:lnTo>
                  <a:lnTo>
                    <a:pt x="0" y="2985961"/>
                  </a:lnTo>
                  <a:lnTo>
                    <a:pt x="89013" y="2872673"/>
                  </a:lnTo>
                  <a:lnTo>
                    <a:pt x="315590" y="2540899"/>
                  </a:lnTo>
                  <a:lnTo>
                    <a:pt x="954861" y="2112021"/>
                  </a:lnTo>
                  <a:lnTo>
                    <a:pt x="1990641" y="1942089"/>
                  </a:lnTo>
                  <a:lnTo>
                    <a:pt x="1958273" y="1594131"/>
                  </a:lnTo>
                  <a:lnTo>
                    <a:pt x="2112022" y="1213805"/>
                  </a:lnTo>
                  <a:lnTo>
                    <a:pt x="2047285" y="857756"/>
                  </a:lnTo>
                  <a:lnTo>
                    <a:pt x="2168666" y="283221"/>
                  </a:lnTo>
                  <a:lnTo>
                    <a:pt x="2095838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5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02812FB-3D79-44BF-BE19-9A6EAC848678}"/>
                </a:ext>
              </a:extLst>
            </p:cNvPr>
            <p:cNvSpPr txBox="1"/>
            <p:nvPr/>
          </p:nvSpPr>
          <p:spPr>
            <a:xfrm>
              <a:off x="5834744" y="4868811"/>
              <a:ext cx="266189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Rancho del </a:t>
              </a:r>
              <a:r>
                <a:rPr lang="en-US" sz="22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Cobre</a:t>
              </a:r>
              <a:endParaRPr lang="en-US" sz="2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FAE4C85-A0E0-4312-BE17-DACDECF4F5A2}"/>
                </a:ext>
              </a:extLst>
            </p:cNvPr>
            <p:cNvSpPr txBox="1"/>
            <p:nvPr/>
          </p:nvSpPr>
          <p:spPr>
            <a:xfrm rot="16200000">
              <a:off x="3520878" y="3008074"/>
              <a:ext cx="22711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LA CHOLLA BLVD.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384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F6BF98-3768-4180-BB48-34E78B1E0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Applicant’s proposal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B0A841-F76D-4E36-AD7B-14DAFC15245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4800" y="1725168"/>
            <a:ext cx="3874008" cy="3962400"/>
          </a:xfrm>
        </p:spPr>
        <p:txBody>
          <a:bodyPr/>
          <a:lstStyle/>
          <a:p>
            <a:pPr marL="284163" indent="-284163"/>
            <a:r>
              <a:rPr lang="en-US" dirty="0"/>
              <a:t>Type 1 General Plan Amendment</a:t>
            </a:r>
          </a:p>
          <a:p>
            <a:pPr marL="627063" lvl="1" indent="-284163"/>
            <a:r>
              <a:rPr lang="en-US" dirty="0"/>
              <a:t>Neighborhood Commercial/ Office (NCO) to High Density Residential (HDR) </a:t>
            </a:r>
          </a:p>
          <a:p>
            <a:r>
              <a:rPr lang="en-US" dirty="0"/>
              <a:t> Rezoning</a:t>
            </a:r>
          </a:p>
          <a:p>
            <a:pPr marL="576263" lvl="1" indent="-233363"/>
            <a:r>
              <a:rPr lang="en-US" dirty="0"/>
              <a:t>Neighborhood Commercial (C-N) to Multi-family (R-6)</a:t>
            </a:r>
          </a:p>
          <a:p>
            <a:pPr lvl="1"/>
            <a:r>
              <a:rPr lang="en-US" dirty="0"/>
              <a:t> 95 rental units</a:t>
            </a:r>
          </a:p>
          <a:p>
            <a:pPr lvl="2"/>
            <a:r>
              <a:rPr lang="en-US" dirty="0"/>
              <a:t> 1 and 2-story</a:t>
            </a:r>
          </a:p>
          <a:p>
            <a:pPr lvl="2"/>
            <a:r>
              <a:rPr lang="en-US" dirty="0"/>
              <a:t> Detached and attached</a:t>
            </a:r>
          </a:p>
          <a:p>
            <a:pPr lvl="1"/>
            <a:r>
              <a:rPr lang="en-US" dirty="0"/>
              <a:t> 2 access points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9D952A-04F1-4C9B-A46A-2476A0D96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2204" y="1369341"/>
            <a:ext cx="4682134" cy="545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8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2BEE971-B7E7-4520-94A2-ECFDD4E0B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Applicant’s proposal continued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F2310D-0068-435E-B89B-9F82731F6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19" y="1298368"/>
            <a:ext cx="3939704" cy="555963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5C1B43B-A059-4047-AA77-AE7EDA77AA7F}"/>
              </a:ext>
            </a:extLst>
          </p:cNvPr>
          <p:cNvGrpSpPr/>
          <p:nvPr/>
        </p:nvGrpSpPr>
        <p:grpSpPr>
          <a:xfrm>
            <a:off x="4387058" y="1369341"/>
            <a:ext cx="4686687" cy="5450770"/>
            <a:chOff x="4387058" y="1369341"/>
            <a:chExt cx="4686687" cy="545077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E458C3E-CCDA-4D83-8F0F-A0C883F4B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583" t="10837" r="6510" b="85"/>
            <a:stretch/>
          </p:blipFill>
          <p:spPr>
            <a:xfrm>
              <a:off x="4387058" y="1369341"/>
              <a:ext cx="4686687" cy="5450770"/>
            </a:xfrm>
            <a:prstGeom prst="rect">
              <a:avLst/>
            </a:prstGeom>
          </p:spPr>
        </p:pic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D22A224-146C-4D40-88F9-6026DC0B99C0}"/>
                </a:ext>
              </a:extLst>
            </p:cNvPr>
            <p:cNvSpPr/>
            <p:nvPr/>
          </p:nvSpPr>
          <p:spPr>
            <a:xfrm>
              <a:off x="4902022" y="2291306"/>
              <a:ext cx="3162986" cy="4182645"/>
            </a:xfrm>
            <a:custGeom>
              <a:avLst/>
              <a:gdLst>
                <a:gd name="connsiteX0" fmla="*/ 0 w 2112264"/>
                <a:gd name="connsiteY0" fmla="*/ 0 h 2761488"/>
                <a:gd name="connsiteX1" fmla="*/ 2075688 w 2112264"/>
                <a:gd name="connsiteY1" fmla="*/ 0 h 2761488"/>
                <a:gd name="connsiteX2" fmla="*/ 2112264 w 2112264"/>
                <a:gd name="connsiteY2" fmla="*/ 320040 h 2761488"/>
                <a:gd name="connsiteX3" fmla="*/ 2011680 w 2112264"/>
                <a:gd name="connsiteY3" fmla="*/ 777240 h 2761488"/>
                <a:gd name="connsiteX4" fmla="*/ 2011680 w 2112264"/>
                <a:gd name="connsiteY4" fmla="*/ 923544 h 2761488"/>
                <a:gd name="connsiteX5" fmla="*/ 2057400 w 2112264"/>
                <a:gd name="connsiteY5" fmla="*/ 1161288 h 2761488"/>
                <a:gd name="connsiteX6" fmla="*/ 1929384 w 2112264"/>
                <a:gd name="connsiteY6" fmla="*/ 1527048 h 2761488"/>
                <a:gd name="connsiteX7" fmla="*/ 1956816 w 2112264"/>
                <a:gd name="connsiteY7" fmla="*/ 1847088 h 2761488"/>
                <a:gd name="connsiteX8" fmla="*/ 1737360 w 2112264"/>
                <a:gd name="connsiteY8" fmla="*/ 1874520 h 2761488"/>
                <a:gd name="connsiteX9" fmla="*/ 996696 w 2112264"/>
                <a:gd name="connsiteY9" fmla="*/ 1993392 h 2761488"/>
                <a:gd name="connsiteX10" fmla="*/ 329184 w 2112264"/>
                <a:gd name="connsiteY10" fmla="*/ 2450592 h 2761488"/>
                <a:gd name="connsiteX11" fmla="*/ 128016 w 2112264"/>
                <a:gd name="connsiteY11" fmla="*/ 2761488 h 2761488"/>
                <a:gd name="connsiteX12" fmla="*/ 109728 w 2112264"/>
                <a:gd name="connsiteY12" fmla="*/ 2542032 h 2761488"/>
                <a:gd name="connsiteX13" fmla="*/ 36576 w 2112264"/>
                <a:gd name="connsiteY13" fmla="*/ 2523744 h 2761488"/>
                <a:gd name="connsiteX14" fmla="*/ 0 w 2112264"/>
                <a:gd name="connsiteY14" fmla="*/ 0 h 276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12264" h="2761488">
                  <a:moveTo>
                    <a:pt x="0" y="0"/>
                  </a:moveTo>
                  <a:lnTo>
                    <a:pt x="2075688" y="0"/>
                  </a:lnTo>
                  <a:lnTo>
                    <a:pt x="2112264" y="320040"/>
                  </a:lnTo>
                  <a:lnTo>
                    <a:pt x="2011680" y="777240"/>
                  </a:lnTo>
                  <a:lnTo>
                    <a:pt x="2011680" y="923544"/>
                  </a:lnTo>
                  <a:lnTo>
                    <a:pt x="2057400" y="1161288"/>
                  </a:lnTo>
                  <a:lnTo>
                    <a:pt x="1929384" y="1527048"/>
                  </a:lnTo>
                  <a:lnTo>
                    <a:pt x="1956816" y="1847088"/>
                  </a:lnTo>
                  <a:lnTo>
                    <a:pt x="1737360" y="1874520"/>
                  </a:lnTo>
                  <a:lnTo>
                    <a:pt x="996696" y="1993392"/>
                  </a:lnTo>
                  <a:lnTo>
                    <a:pt x="329184" y="2450592"/>
                  </a:lnTo>
                  <a:lnTo>
                    <a:pt x="128016" y="2761488"/>
                  </a:lnTo>
                  <a:lnTo>
                    <a:pt x="109728" y="2542032"/>
                  </a:lnTo>
                  <a:lnTo>
                    <a:pt x="36576" y="252374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1D6F653-47C4-42FE-BF5B-4A569D31AB20}"/>
              </a:ext>
            </a:extLst>
          </p:cNvPr>
          <p:cNvSpPr txBox="1"/>
          <p:nvPr/>
        </p:nvSpPr>
        <p:spPr>
          <a:xfrm>
            <a:off x="1740408" y="1407230"/>
            <a:ext cx="107899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Existing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F3A01E-F0AA-41EC-875E-1347569547DD}"/>
              </a:ext>
            </a:extLst>
          </p:cNvPr>
          <p:cNvSpPr txBox="1"/>
          <p:nvPr/>
        </p:nvSpPr>
        <p:spPr>
          <a:xfrm>
            <a:off x="6485293" y="1344878"/>
            <a:ext cx="12413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Proposed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30859DB-80E2-4204-A7AE-3BE01DFA5799}"/>
              </a:ext>
            </a:extLst>
          </p:cNvPr>
          <p:cNvSpPr/>
          <p:nvPr/>
        </p:nvSpPr>
        <p:spPr>
          <a:xfrm>
            <a:off x="521208" y="1892808"/>
            <a:ext cx="1581912" cy="2843784"/>
          </a:xfrm>
          <a:custGeom>
            <a:avLst/>
            <a:gdLst>
              <a:gd name="connsiteX0" fmla="*/ 795528 w 1581912"/>
              <a:gd name="connsiteY0" fmla="*/ 9144 h 2843784"/>
              <a:gd name="connsiteX1" fmla="*/ 1581912 w 1581912"/>
              <a:gd name="connsiteY1" fmla="*/ 0 h 2843784"/>
              <a:gd name="connsiteX2" fmla="*/ 1435608 w 1581912"/>
              <a:gd name="connsiteY2" fmla="*/ 356616 h 2843784"/>
              <a:gd name="connsiteX3" fmla="*/ 1453896 w 1581912"/>
              <a:gd name="connsiteY3" fmla="*/ 429768 h 2843784"/>
              <a:gd name="connsiteX4" fmla="*/ 960120 w 1581912"/>
              <a:gd name="connsiteY4" fmla="*/ 1426464 h 2843784"/>
              <a:gd name="connsiteX5" fmla="*/ 539496 w 1581912"/>
              <a:gd name="connsiteY5" fmla="*/ 1938528 h 2843784"/>
              <a:gd name="connsiteX6" fmla="*/ 429768 w 1581912"/>
              <a:gd name="connsiteY6" fmla="*/ 2020824 h 2843784"/>
              <a:gd name="connsiteX7" fmla="*/ 246888 w 1581912"/>
              <a:gd name="connsiteY7" fmla="*/ 2203704 h 2843784"/>
              <a:gd name="connsiteX8" fmla="*/ 36576 w 1581912"/>
              <a:gd name="connsiteY8" fmla="*/ 2843784 h 2843784"/>
              <a:gd name="connsiteX9" fmla="*/ 0 w 1581912"/>
              <a:gd name="connsiteY9" fmla="*/ 1307592 h 2843784"/>
              <a:gd name="connsiteX10" fmla="*/ 566928 w 1581912"/>
              <a:gd name="connsiteY10" fmla="*/ 374904 h 2843784"/>
              <a:gd name="connsiteX11" fmla="*/ 795528 w 1581912"/>
              <a:gd name="connsiteY11" fmla="*/ 9144 h 284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81912" h="2843784">
                <a:moveTo>
                  <a:pt x="795528" y="9144"/>
                </a:moveTo>
                <a:lnTo>
                  <a:pt x="1581912" y="0"/>
                </a:lnTo>
                <a:lnTo>
                  <a:pt x="1435608" y="356616"/>
                </a:lnTo>
                <a:lnTo>
                  <a:pt x="1453896" y="429768"/>
                </a:lnTo>
                <a:lnTo>
                  <a:pt x="960120" y="1426464"/>
                </a:lnTo>
                <a:lnTo>
                  <a:pt x="539496" y="1938528"/>
                </a:lnTo>
                <a:lnTo>
                  <a:pt x="429768" y="2020824"/>
                </a:lnTo>
                <a:lnTo>
                  <a:pt x="246888" y="2203704"/>
                </a:lnTo>
                <a:lnTo>
                  <a:pt x="36576" y="2843784"/>
                </a:lnTo>
                <a:lnTo>
                  <a:pt x="0" y="1307592"/>
                </a:lnTo>
                <a:lnTo>
                  <a:pt x="566928" y="374904"/>
                </a:lnTo>
                <a:lnTo>
                  <a:pt x="795528" y="9144"/>
                </a:lnTo>
                <a:close/>
              </a:path>
            </a:pathLst>
          </a:custGeom>
          <a:solidFill>
            <a:srgbClr val="4F761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B93041-D1AD-45F0-9713-A415BC0B59D2}"/>
              </a:ext>
            </a:extLst>
          </p:cNvPr>
          <p:cNvSpPr txBox="1"/>
          <p:nvPr/>
        </p:nvSpPr>
        <p:spPr>
          <a:xfrm>
            <a:off x="772668" y="2789134"/>
            <a:ext cx="107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Wash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C07B1C0-5B45-4878-8F81-3DECD4C6382C}"/>
              </a:ext>
            </a:extLst>
          </p:cNvPr>
          <p:cNvSpPr/>
          <p:nvPr/>
        </p:nvSpPr>
        <p:spPr>
          <a:xfrm>
            <a:off x="2484545" y="3544666"/>
            <a:ext cx="867041" cy="1089265"/>
          </a:xfrm>
          <a:custGeom>
            <a:avLst/>
            <a:gdLst>
              <a:gd name="connsiteX0" fmla="*/ 0 w 867041"/>
              <a:gd name="connsiteY0" fmla="*/ 0 h 1089265"/>
              <a:gd name="connsiteX1" fmla="*/ 0 w 867041"/>
              <a:gd name="connsiteY1" fmla="*/ 364303 h 1089265"/>
              <a:gd name="connsiteX2" fmla="*/ 437163 w 867041"/>
              <a:gd name="connsiteY2" fmla="*/ 357017 h 1089265"/>
              <a:gd name="connsiteX3" fmla="*/ 426234 w 867041"/>
              <a:gd name="connsiteY3" fmla="*/ 1078336 h 1089265"/>
              <a:gd name="connsiteX4" fmla="*/ 859755 w 867041"/>
              <a:gd name="connsiteY4" fmla="*/ 1089265 h 1089265"/>
              <a:gd name="connsiteX5" fmla="*/ 867041 w 867041"/>
              <a:gd name="connsiteY5" fmla="*/ 3643 h 1089265"/>
              <a:gd name="connsiteX6" fmla="*/ 0 w 867041"/>
              <a:gd name="connsiteY6" fmla="*/ 0 h 1089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7041" h="1089265">
                <a:moveTo>
                  <a:pt x="0" y="0"/>
                </a:moveTo>
                <a:lnTo>
                  <a:pt x="0" y="364303"/>
                </a:lnTo>
                <a:lnTo>
                  <a:pt x="437163" y="357017"/>
                </a:lnTo>
                <a:lnTo>
                  <a:pt x="426234" y="1078336"/>
                </a:lnTo>
                <a:lnTo>
                  <a:pt x="859755" y="1089265"/>
                </a:lnTo>
                <a:cubicBezTo>
                  <a:pt x="862184" y="727391"/>
                  <a:pt x="864612" y="365517"/>
                  <a:pt x="867041" y="364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9D6E53E-9D23-4283-8839-85A352168D75}"/>
              </a:ext>
            </a:extLst>
          </p:cNvPr>
          <p:cNvSpPr/>
          <p:nvPr/>
        </p:nvSpPr>
        <p:spPr>
          <a:xfrm>
            <a:off x="1894375" y="3653957"/>
            <a:ext cx="867040" cy="976331"/>
          </a:xfrm>
          <a:custGeom>
            <a:avLst/>
            <a:gdLst>
              <a:gd name="connsiteX0" fmla="*/ 3643 w 867040"/>
              <a:gd name="connsiteY0" fmla="*/ 0 h 976331"/>
              <a:gd name="connsiteX1" fmla="*/ 429877 w 867040"/>
              <a:gd name="connsiteY1" fmla="*/ 10929 h 976331"/>
              <a:gd name="connsiteX2" fmla="*/ 429877 w 867040"/>
              <a:gd name="connsiteY2" fmla="*/ 615672 h 976331"/>
              <a:gd name="connsiteX3" fmla="*/ 863397 w 867040"/>
              <a:gd name="connsiteY3" fmla="*/ 619315 h 976331"/>
              <a:gd name="connsiteX4" fmla="*/ 867040 w 867040"/>
              <a:gd name="connsiteY4" fmla="*/ 969045 h 976331"/>
              <a:gd name="connsiteX5" fmla="*/ 0 w 867040"/>
              <a:gd name="connsiteY5" fmla="*/ 976331 h 976331"/>
              <a:gd name="connsiteX6" fmla="*/ 3643 w 867040"/>
              <a:gd name="connsiteY6" fmla="*/ 0 h 97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7040" h="976331">
                <a:moveTo>
                  <a:pt x="3643" y="0"/>
                </a:moveTo>
                <a:lnTo>
                  <a:pt x="429877" y="10929"/>
                </a:lnTo>
                <a:lnTo>
                  <a:pt x="429877" y="615672"/>
                </a:lnTo>
                <a:lnTo>
                  <a:pt x="863397" y="619315"/>
                </a:lnTo>
                <a:cubicBezTo>
                  <a:pt x="864611" y="735892"/>
                  <a:pt x="865826" y="852468"/>
                  <a:pt x="867040" y="969045"/>
                </a:cubicBezTo>
                <a:lnTo>
                  <a:pt x="0" y="976331"/>
                </a:lnTo>
                <a:cubicBezTo>
                  <a:pt x="1214" y="650887"/>
                  <a:pt x="2429" y="325444"/>
                  <a:pt x="3643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9ABA2C5-9992-44A0-8E85-EECB954C0C7D}"/>
              </a:ext>
            </a:extLst>
          </p:cNvPr>
          <p:cNvSpPr/>
          <p:nvPr/>
        </p:nvSpPr>
        <p:spPr>
          <a:xfrm>
            <a:off x="2870706" y="2579264"/>
            <a:ext cx="477237" cy="298728"/>
          </a:xfrm>
          <a:custGeom>
            <a:avLst/>
            <a:gdLst>
              <a:gd name="connsiteX0" fmla="*/ 0 w 477237"/>
              <a:gd name="connsiteY0" fmla="*/ 7286 h 298728"/>
              <a:gd name="connsiteX1" fmla="*/ 342445 w 477237"/>
              <a:gd name="connsiteY1" fmla="*/ 0 h 298728"/>
              <a:gd name="connsiteX2" fmla="*/ 338802 w 477237"/>
              <a:gd name="connsiteY2" fmla="*/ 36430 h 298728"/>
              <a:gd name="connsiteX3" fmla="*/ 477237 w 477237"/>
              <a:gd name="connsiteY3" fmla="*/ 40073 h 298728"/>
              <a:gd name="connsiteX4" fmla="*/ 477237 w 477237"/>
              <a:gd name="connsiteY4" fmla="*/ 218581 h 298728"/>
              <a:gd name="connsiteX5" fmla="*/ 342445 w 477237"/>
              <a:gd name="connsiteY5" fmla="*/ 214938 h 298728"/>
              <a:gd name="connsiteX6" fmla="*/ 342445 w 477237"/>
              <a:gd name="connsiteY6" fmla="*/ 298728 h 298728"/>
              <a:gd name="connsiteX7" fmla="*/ 7286 w 477237"/>
              <a:gd name="connsiteY7" fmla="*/ 291442 h 298728"/>
              <a:gd name="connsiteX8" fmla="*/ 0 w 477237"/>
              <a:gd name="connsiteY8" fmla="*/ 7286 h 298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7237" h="298728">
                <a:moveTo>
                  <a:pt x="0" y="7286"/>
                </a:moveTo>
                <a:lnTo>
                  <a:pt x="342445" y="0"/>
                </a:lnTo>
                <a:lnTo>
                  <a:pt x="338802" y="36430"/>
                </a:lnTo>
                <a:lnTo>
                  <a:pt x="477237" y="40073"/>
                </a:lnTo>
                <a:lnTo>
                  <a:pt x="477237" y="218581"/>
                </a:lnTo>
                <a:lnTo>
                  <a:pt x="342445" y="214938"/>
                </a:lnTo>
                <a:lnTo>
                  <a:pt x="342445" y="298728"/>
                </a:lnTo>
                <a:lnTo>
                  <a:pt x="7286" y="291442"/>
                </a:lnTo>
                <a:cubicBezTo>
                  <a:pt x="8500" y="199152"/>
                  <a:pt x="9715" y="106862"/>
                  <a:pt x="0" y="728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F82A137-5BBF-40F5-B4FE-4822B1E94F85}"/>
              </a:ext>
            </a:extLst>
          </p:cNvPr>
          <p:cNvSpPr/>
          <p:nvPr/>
        </p:nvSpPr>
        <p:spPr>
          <a:xfrm>
            <a:off x="1890474" y="2724985"/>
            <a:ext cx="182410" cy="186495"/>
          </a:xfrm>
          <a:custGeom>
            <a:avLst/>
            <a:gdLst>
              <a:gd name="connsiteX0" fmla="*/ 0 w 193081"/>
              <a:gd name="connsiteY0" fmla="*/ 0 h 196723"/>
              <a:gd name="connsiteX1" fmla="*/ 185795 w 193081"/>
              <a:gd name="connsiteY1" fmla="*/ 3643 h 196723"/>
              <a:gd name="connsiteX2" fmla="*/ 193081 w 193081"/>
              <a:gd name="connsiteY2" fmla="*/ 196723 h 196723"/>
              <a:gd name="connsiteX3" fmla="*/ 3643 w 193081"/>
              <a:gd name="connsiteY3" fmla="*/ 189437 h 196723"/>
              <a:gd name="connsiteX4" fmla="*/ 0 w 193081"/>
              <a:gd name="connsiteY4" fmla="*/ 0 h 196723"/>
              <a:gd name="connsiteX0" fmla="*/ 0 w 185795"/>
              <a:gd name="connsiteY0" fmla="*/ 0 h 190138"/>
              <a:gd name="connsiteX1" fmla="*/ 185795 w 185795"/>
              <a:gd name="connsiteY1" fmla="*/ 3643 h 190138"/>
              <a:gd name="connsiteX2" fmla="*/ 178509 w 185795"/>
              <a:gd name="connsiteY2" fmla="*/ 189437 h 190138"/>
              <a:gd name="connsiteX3" fmla="*/ 3643 w 185795"/>
              <a:gd name="connsiteY3" fmla="*/ 189437 h 190138"/>
              <a:gd name="connsiteX4" fmla="*/ 0 w 185795"/>
              <a:gd name="connsiteY4" fmla="*/ 0 h 190138"/>
              <a:gd name="connsiteX0" fmla="*/ 0 w 185795"/>
              <a:gd name="connsiteY0" fmla="*/ 0 h 190138"/>
              <a:gd name="connsiteX1" fmla="*/ 185795 w 185795"/>
              <a:gd name="connsiteY1" fmla="*/ 3643 h 190138"/>
              <a:gd name="connsiteX2" fmla="*/ 183272 w 185795"/>
              <a:gd name="connsiteY2" fmla="*/ 189437 h 190138"/>
              <a:gd name="connsiteX3" fmla="*/ 3643 w 185795"/>
              <a:gd name="connsiteY3" fmla="*/ 189437 h 190138"/>
              <a:gd name="connsiteX4" fmla="*/ 0 w 185795"/>
              <a:gd name="connsiteY4" fmla="*/ 0 h 190138"/>
              <a:gd name="connsiteX0" fmla="*/ 1377 w 182410"/>
              <a:gd name="connsiteY0" fmla="*/ 1120 h 186495"/>
              <a:gd name="connsiteX1" fmla="*/ 182410 w 182410"/>
              <a:gd name="connsiteY1" fmla="*/ 0 h 186495"/>
              <a:gd name="connsiteX2" fmla="*/ 179887 w 182410"/>
              <a:gd name="connsiteY2" fmla="*/ 185794 h 186495"/>
              <a:gd name="connsiteX3" fmla="*/ 258 w 182410"/>
              <a:gd name="connsiteY3" fmla="*/ 185794 h 186495"/>
              <a:gd name="connsiteX4" fmla="*/ 1377 w 182410"/>
              <a:gd name="connsiteY4" fmla="*/ 1120 h 186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410" h="186495">
                <a:moveTo>
                  <a:pt x="1377" y="1120"/>
                </a:moveTo>
                <a:lnTo>
                  <a:pt x="182410" y="0"/>
                </a:lnTo>
                <a:lnTo>
                  <a:pt x="179887" y="185794"/>
                </a:lnTo>
                <a:cubicBezTo>
                  <a:pt x="116741" y="183365"/>
                  <a:pt x="63404" y="188223"/>
                  <a:pt x="258" y="185794"/>
                </a:cubicBezTo>
                <a:cubicBezTo>
                  <a:pt x="-956" y="122648"/>
                  <a:pt x="2591" y="64266"/>
                  <a:pt x="1377" y="112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4344A1-DBF8-4A8B-9977-71102F2ABC21}"/>
              </a:ext>
            </a:extLst>
          </p:cNvPr>
          <p:cNvSpPr txBox="1"/>
          <p:nvPr/>
        </p:nvSpPr>
        <p:spPr>
          <a:xfrm>
            <a:off x="1874028" y="4241742"/>
            <a:ext cx="7762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Office or  Retail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E72702-21E8-4DF0-84D3-216CDB6BC734}"/>
              </a:ext>
            </a:extLst>
          </p:cNvPr>
          <p:cNvSpPr txBox="1"/>
          <p:nvPr/>
        </p:nvSpPr>
        <p:spPr>
          <a:xfrm>
            <a:off x="2529921" y="3521000"/>
            <a:ext cx="7762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Office or  Retail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8EEC4A-EBA1-49DE-A8E4-A7DF139FEC14}"/>
              </a:ext>
            </a:extLst>
          </p:cNvPr>
          <p:cNvSpPr txBox="1"/>
          <p:nvPr/>
        </p:nvSpPr>
        <p:spPr>
          <a:xfrm>
            <a:off x="2701885" y="2573011"/>
            <a:ext cx="7762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Bank</a:t>
            </a:r>
          </a:p>
        </p:txBody>
      </p:sp>
    </p:spTree>
    <p:extLst>
      <p:ext uri="{BB962C8B-B14F-4D97-AF65-F5344CB8AC3E}">
        <p14:creationId xmlns:p14="http://schemas.microsoft.com/office/powerpoint/2010/main" val="190403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304800" y="835941"/>
            <a:ext cx="7162800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i="1" dirty="0"/>
              <a:t>Your Voice, Our Future </a:t>
            </a:r>
            <a:r>
              <a:rPr lang="en-US" dirty="0"/>
              <a:t>General Plan</a:t>
            </a:r>
            <a:endParaRPr lang="en-US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688" y="1959768"/>
            <a:ext cx="3481389" cy="4505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ontent Placeholder 3"/>
          <p:cNvSpPr>
            <a:spLocks noGrp="1"/>
          </p:cNvSpPr>
          <p:nvPr>
            <p:ph sz="quarter" idx="14"/>
          </p:nvPr>
        </p:nvSpPr>
        <p:spPr>
          <a:xfrm>
            <a:off x="304800" y="1566862"/>
            <a:ext cx="5195888" cy="5291138"/>
          </a:xfrm>
        </p:spPr>
        <p:txBody>
          <a:bodyPr>
            <a:normAutofit fontScale="62500" lnSpcReduction="20000"/>
          </a:bodyPr>
          <a:lstStyle/>
          <a:p>
            <a:pPr marL="342900" indent="-342900">
              <a:lnSpc>
                <a:spcPct val="100000"/>
              </a:lnSpc>
              <a:spcAft>
                <a:spcPts val="800"/>
              </a:spcAft>
            </a:pPr>
            <a:r>
              <a:rPr lang="en-US" sz="2600" dirty="0"/>
              <a:t>Long range policy document that drives Town decisions and reflects the Community’s values</a:t>
            </a:r>
          </a:p>
          <a:p>
            <a:pPr marL="685800" lvl="1" indent="-342900">
              <a:lnSpc>
                <a:spcPct val="100000"/>
              </a:lnSpc>
              <a:spcAft>
                <a:spcPts val="800"/>
              </a:spcAft>
            </a:pPr>
            <a:r>
              <a:rPr lang="en-US" sz="2000" dirty="0"/>
              <a:t>Includes the Vision, Guiding Principles, Goals and Policies of the </a:t>
            </a:r>
            <a:r>
              <a:rPr lang="en-US" sz="2000" i="1" dirty="0"/>
              <a:t>Community, Environment and Development</a:t>
            </a:r>
            <a:r>
              <a:rPr lang="en-US" sz="2000" dirty="0"/>
              <a:t> elements</a:t>
            </a:r>
          </a:p>
          <a:p>
            <a:pPr marL="685800" lvl="1" indent="-342900">
              <a:lnSpc>
                <a:spcPct val="100000"/>
              </a:lnSpc>
              <a:spcAft>
                <a:spcPts val="800"/>
              </a:spcAft>
            </a:pPr>
            <a:r>
              <a:rPr lang="en-US" sz="2000" dirty="0"/>
              <a:t>General Plan Land Use Map</a:t>
            </a:r>
          </a:p>
          <a:p>
            <a:pPr marL="685800" lvl="1" indent="-342900">
              <a:lnSpc>
                <a:spcPct val="100000"/>
              </a:lnSpc>
              <a:spcAft>
                <a:spcPts val="800"/>
              </a:spcAft>
            </a:pPr>
            <a:r>
              <a:rPr lang="en-US" sz="2000" dirty="0"/>
              <a:t>Ratified by the voters in 2016</a:t>
            </a:r>
          </a:p>
          <a:p>
            <a:pPr marL="342900" indent="-342900">
              <a:lnSpc>
                <a:spcPct val="100000"/>
              </a:lnSpc>
              <a:spcAft>
                <a:spcPts val="800"/>
              </a:spcAft>
            </a:pPr>
            <a:r>
              <a:rPr lang="en-US" sz="2600" dirty="0"/>
              <a:t>Acknowledges </a:t>
            </a:r>
          </a:p>
          <a:p>
            <a:pPr marL="34290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2000" i="1" dirty="0"/>
              <a:t>“…applications are typically made every year…that most often concern changes to the Town’s Land Use Map and generate a significant amount of interest within the community.”</a:t>
            </a:r>
          </a:p>
          <a:p>
            <a:pPr marL="34290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2000" i="1" dirty="0"/>
              <a:t>“…residents on the Development Committee, recommended changes to the map be handled through the plan amendment process due to the robust public engagement involved…</a:t>
            </a:r>
            <a:r>
              <a:rPr lang="en-US" sz="2000" b="1" i="1" u="sng" dirty="0"/>
              <a:t>As such it is anticipated that changes to the map will occur during the lifespan </a:t>
            </a:r>
            <a:r>
              <a:rPr lang="en-US" sz="2000" b="1" i="1" u="sng"/>
              <a:t>of this </a:t>
            </a:r>
            <a:r>
              <a:rPr lang="en-US" sz="2000" b="1" i="1" u="sng" dirty="0"/>
              <a:t>plan</a:t>
            </a:r>
            <a:r>
              <a:rPr lang="en-US" sz="2000" i="1" dirty="0"/>
              <a:t>”</a:t>
            </a:r>
          </a:p>
          <a:p>
            <a:pPr marL="342900" indent="-342900">
              <a:lnSpc>
                <a:spcPct val="100000"/>
              </a:lnSpc>
              <a:spcAft>
                <a:spcPts val="800"/>
              </a:spcAft>
            </a:pPr>
            <a:r>
              <a:rPr lang="en-US" sz="2600" dirty="0"/>
              <a:t>Amendment Criteria</a:t>
            </a:r>
          </a:p>
          <a:p>
            <a:pPr marL="685800" lvl="1" indent="-342900">
              <a:lnSpc>
                <a:spcPct val="100000"/>
              </a:lnSpc>
              <a:spcAft>
                <a:spcPts val="800"/>
              </a:spcAft>
            </a:pPr>
            <a:r>
              <a:rPr lang="en-US" sz="2000" dirty="0"/>
              <a:t>General conformance to the Vision, Guiding Principles, Goals and Policies</a:t>
            </a:r>
          </a:p>
          <a:p>
            <a:pPr marL="685800" lvl="1" indent="-342900">
              <a:lnSpc>
                <a:spcPct val="100000"/>
              </a:lnSpc>
              <a:spcAft>
                <a:spcPts val="800"/>
              </a:spcAft>
            </a:pPr>
            <a:r>
              <a:rPr lang="en-US" sz="2000" dirty="0"/>
              <a:t>Appropriately addresses neighbor concerns</a:t>
            </a:r>
          </a:p>
          <a:p>
            <a:pPr marL="685800" lvl="1" indent="-342900">
              <a:lnSpc>
                <a:spcPct val="100000"/>
              </a:lnSpc>
              <a:spcAft>
                <a:spcPts val="800"/>
              </a:spcAft>
            </a:pPr>
            <a:r>
              <a:rPr lang="en-US" sz="2000" dirty="0"/>
              <a:t>Contributes to the long-term stability of the Town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07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F18164-DFC2-415D-9641-3DC2B9457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1: Type 1 General Plan Amendment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C5CBBE-4693-4ACA-9BEA-CCD238EF61EF}"/>
              </a:ext>
            </a:extLst>
          </p:cNvPr>
          <p:cNvSpPr txBox="1"/>
          <p:nvPr/>
        </p:nvSpPr>
        <p:spPr>
          <a:xfrm>
            <a:off x="1561232" y="1944174"/>
            <a:ext cx="107899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Existing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A2B11C-1637-4AB3-AF73-9116A20F552C}"/>
              </a:ext>
            </a:extLst>
          </p:cNvPr>
          <p:cNvSpPr txBox="1"/>
          <p:nvPr/>
        </p:nvSpPr>
        <p:spPr>
          <a:xfrm>
            <a:off x="6341380" y="1944174"/>
            <a:ext cx="12413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Proposed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90E1D1D1-4A59-4775-A042-E19FC08B69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369341"/>
            <a:ext cx="7600950" cy="535659"/>
          </a:xfrm>
        </p:spPr>
        <p:txBody>
          <a:bodyPr/>
          <a:lstStyle/>
          <a:p>
            <a:r>
              <a:rPr lang="en-US" dirty="0"/>
              <a:t>General Plan Land Use Designations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B195D4-1DDE-43F6-962E-6B250766ED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80"/>
          <a:stretch/>
        </p:blipFill>
        <p:spPr>
          <a:xfrm>
            <a:off x="45935" y="2438400"/>
            <a:ext cx="4395436" cy="43151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5D425B-5B18-480C-9F85-DB52796CFD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83"/>
          <a:stretch/>
        </p:blipFill>
        <p:spPr>
          <a:xfrm>
            <a:off x="4572000" y="2438399"/>
            <a:ext cx="4395436" cy="431525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6BE142-1DA7-4F56-9ECC-89FD45F6546F}"/>
              </a:ext>
            </a:extLst>
          </p:cNvPr>
          <p:cNvCxnSpPr/>
          <p:nvPr/>
        </p:nvCxnSpPr>
        <p:spPr>
          <a:xfrm>
            <a:off x="4527001" y="2111829"/>
            <a:ext cx="0" cy="474617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57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2: Rezoning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05BE46-6B41-4C07-9CDB-B633D56CA34C}"/>
              </a:ext>
            </a:extLst>
          </p:cNvPr>
          <p:cNvSpPr txBox="1"/>
          <p:nvPr/>
        </p:nvSpPr>
        <p:spPr>
          <a:xfrm>
            <a:off x="1595197" y="1794374"/>
            <a:ext cx="107899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Existing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DE4506-58A7-40F5-BD4A-B25FFA87A62A}"/>
              </a:ext>
            </a:extLst>
          </p:cNvPr>
          <p:cNvSpPr txBox="1"/>
          <p:nvPr/>
        </p:nvSpPr>
        <p:spPr>
          <a:xfrm>
            <a:off x="6425427" y="1794374"/>
            <a:ext cx="12413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Proposed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3E27BFE7-FAD7-4A1A-B76E-E8072F6CAE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845" y="1322976"/>
            <a:ext cx="7600950" cy="535659"/>
          </a:xfrm>
        </p:spPr>
        <p:txBody>
          <a:bodyPr/>
          <a:lstStyle/>
          <a:p>
            <a:r>
              <a:rPr lang="en-US" dirty="0"/>
              <a:t>Zoning Designations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F2F2A5-D603-4089-952C-ABC56C3194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18"/>
          <a:stretch/>
        </p:blipFill>
        <p:spPr>
          <a:xfrm>
            <a:off x="4631006" y="2231001"/>
            <a:ext cx="4455805" cy="3791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6CC23D-4A0E-4F1B-9A8A-6CDF0A81EC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36"/>
          <a:stretch/>
        </p:blipFill>
        <p:spPr>
          <a:xfrm>
            <a:off x="86245" y="2230764"/>
            <a:ext cx="4441277" cy="379105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5661AFD-4D67-474C-B1E7-3F4137EAFB06}"/>
              </a:ext>
            </a:extLst>
          </p:cNvPr>
          <p:cNvCxnSpPr/>
          <p:nvPr/>
        </p:nvCxnSpPr>
        <p:spPr>
          <a:xfrm>
            <a:off x="4572000" y="1717547"/>
            <a:ext cx="0" cy="474617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8AD3D39-C55D-49AB-9E45-820A62BFA415}"/>
              </a:ext>
            </a:extLst>
          </p:cNvPr>
          <p:cNvSpPr txBox="1"/>
          <p:nvPr/>
        </p:nvSpPr>
        <p:spPr>
          <a:xfrm>
            <a:off x="459285" y="6155941"/>
            <a:ext cx="33508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Max Building Height: 25 feet or 2 stories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10A4A9-1BBC-42BD-92D7-8B06B76925D3}"/>
              </a:ext>
            </a:extLst>
          </p:cNvPr>
          <p:cNvSpPr txBox="1"/>
          <p:nvPr/>
        </p:nvSpPr>
        <p:spPr>
          <a:xfrm>
            <a:off x="5182856" y="6157304"/>
            <a:ext cx="33521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Max Building Height: 25 feet or 2 stories</a:t>
            </a:r>
          </a:p>
        </p:txBody>
      </p:sp>
    </p:spTree>
    <p:extLst>
      <p:ext uri="{BB962C8B-B14F-4D97-AF65-F5344CB8AC3E}">
        <p14:creationId xmlns:p14="http://schemas.microsoft.com/office/powerpoint/2010/main" val="176365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SIPLTSEL" val="1þ"/>
  <p:tag name="BSIPLOTS" val="þ0þ1þ0þ0þ0þ0þ0þ1þANSI_B_(11.00_x_17.00_Inches)þ792þ122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wn Center HPC presentation" id="{975FF909-BF77-4870-8547-60B866741DF7}" vid="{EC8D1B31-78A0-4F2A-8980-B5FBA6F12FD6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Town Center HPC presentation</Template>
  <TotalTime>24171</TotalTime>
  <Words>662</Words>
  <Application>Microsoft Office PowerPoint</Application>
  <PresentationFormat>On-screen Show (4:3)</PresentationFormat>
  <Paragraphs>124</Paragraphs>
  <Slides>12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Southeast corner of Tangerine and  La Cholla Type 1 General Plan Amendment and Rezoning </vt:lpstr>
      <vt:lpstr>Purpose</vt:lpstr>
      <vt:lpstr>PowerPoint Presentation</vt:lpstr>
      <vt:lpstr>Location Map</vt:lpstr>
      <vt:lpstr>Applicant’s proposal</vt:lpstr>
      <vt:lpstr>Applicant’s proposal continued</vt:lpstr>
      <vt:lpstr>PowerPoint Presentation</vt:lpstr>
      <vt:lpstr>Application 1: Type 1 General Plan Amendment</vt:lpstr>
      <vt:lpstr>Application 2: Rezoning</vt:lpstr>
      <vt:lpstr>Applicant slides</vt:lpstr>
      <vt:lpstr>PowerPoint Presentation</vt:lpstr>
      <vt:lpstr>Staff Contact and Project Website </vt:lpstr>
    </vt:vector>
  </TitlesOfParts>
  <Company>Town of Oro Valley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Vistoso Town Center &amp; Honey Bee Preserve</dc:title>
  <dc:creator>Spaeth, Michael</dc:creator>
  <cp:lastModifiedBy>Spaeth, Michael</cp:lastModifiedBy>
  <cp:revision>222</cp:revision>
  <cp:lastPrinted>2020-04-02T03:33:13Z</cp:lastPrinted>
  <dcterms:created xsi:type="dcterms:W3CDTF">2015-03-11T17:03:28Z</dcterms:created>
  <dcterms:modified xsi:type="dcterms:W3CDTF">2022-04-27T22:12:42Z</dcterms:modified>
</cp:coreProperties>
</file>